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60" r:id="rId3"/>
    <p:sldId id="261" r:id="rId4"/>
    <p:sldId id="262" r:id="rId5"/>
    <p:sldId id="257" r:id="rId6"/>
    <p:sldId id="258" r:id="rId7"/>
    <p:sldId id="263" r:id="rId8"/>
    <p:sldId id="285" r:id="rId9"/>
    <p:sldId id="264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2" r:id="rId20"/>
    <p:sldId id="280" r:id="rId21"/>
    <p:sldId id="286" r:id="rId22"/>
    <p:sldId id="287" r:id="rId23"/>
    <p:sldId id="28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2D9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6463" autoAdjust="0"/>
  </p:normalViewPr>
  <p:slideViewPr>
    <p:cSldViewPr snapToGrid="0" showGuides="1">
      <p:cViewPr varScale="1">
        <p:scale>
          <a:sx n="96" d="100"/>
          <a:sy n="96" d="100"/>
        </p:scale>
        <p:origin x="1704" y="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A78AA-4E51-43FC-8116-141F22773D3A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0BFC5-E53A-4640-8423-E2E0442804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67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先结合任务书说一下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63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92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粗略说：只说哪个更准确，引出：</a:t>
            </a:r>
            <a:endParaRPr lang="en-US" altLang="zh-CN" dirty="0"/>
          </a:p>
          <a:p>
            <a:r>
              <a:rPr lang="zh-CN" altLang="en-US" dirty="0"/>
              <a:t>当前时刻的</a:t>
            </a:r>
            <a:r>
              <a:rPr lang="en-US" altLang="zh-CN" dirty="0"/>
              <a:t>q</a:t>
            </a:r>
            <a:r>
              <a:rPr lang="zh-CN" altLang="en-US" dirty="0"/>
              <a:t>可以由下个时刻的</a:t>
            </a:r>
            <a:r>
              <a:rPr lang="en-US" altLang="zh-CN" dirty="0"/>
              <a:t>q</a:t>
            </a:r>
            <a:r>
              <a:rPr lang="zh-CN" altLang="en-US" dirty="0"/>
              <a:t>和奖励所表示</a:t>
            </a:r>
            <a:endParaRPr lang="en-US" altLang="zh-CN" dirty="0"/>
          </a:p>
          <a:p>
            <a:r>
              <a:rPr lang="zh-CN" altLang="en-US" dirty="0"/>
              <a:t>大学城到万象天地的时间</a:t>
            </a:r>
            <a:r>
              <a:rPr lang="en-US" altLang="zh-CN" dirty="0" err="1"/>
              <a:t>Q_t</a:t>
            </a:r>
            <a:r>
              <a:rPr lang="zh-CN" altLang="en-US" dirty="0"/>
              <a:t>，等于奖励（大学城到平山村的实际花费时间）</a:t>
            </a:r>
            <a:r>
              <a:rPr lang="en-US" altLang="zh-CN" dirty="0"/>
              <a:t>+</a:t>
            </a:r>
            <a:r>
              <a:rPr lang="zh-CN" altLang="en-US" dirty="0"/>
              <a:t>平山村到万象天地的预估时间（</a:t>
            </a:r>
            <a:r>
              <a:rPr lang="en-US" altLang="zh-CN" dirty="0"/>
              <a:t>Q_t+1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实际上如果你是先知，</a:t>
            </a:r>
            <a:r>
              <a:rPr lang="en-US" altLang="zh-CN" dirty="0"/>
              <a:t>Q*</a:t>
            </a:r>
            <a:r>
              <a:rPr lang="zh-CN" altLang="en-US" dirty="0"/>
              <a:t>，那么这两个式子应该是相等的，但是在还没有训练好的情况下，我们认为后面的因为含有部分的真实发生的奖励，更加准确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3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输出对于</a:t>
            </a:r>
            <a:r>
              <a:rPr lang="en-US" altLang="zh-CN" dirty="0"/>
              <a:t>q</a:t>
            </a:r>
            <a:r>
              <a:rPr lang="zh-CN" altLang="en-US" dirty="0"/>
              <a:t>函数的估计</a:t>
            </a:r>
            <a:endParaRPr lang="en-US" altLang="zh-CN" dirty="0"/>
          </a:p>
          <a:p>
            <a:r>
              <a:rPr lang="en-US" altLang="zh-CN" dirty="0"/>
              <a:t>Target</a:t>
            </a:r>
            <a:r>
              <a:rPr lang="zh-CN" altLang="en-US" dirty="0"/>
              <a:t>使用奖励</a:t>
            </a:r>
            <a:r>
              <a:rPr lang="en-US" altLang="zh-CN" dirty="0"/>
              <a:t>+</a:t>
            </a:r>
            <a:r>
              <a:rPr lang="zh-CN" altLang="en-US" dirty="0"/>
              <a:t>下一时刻值代替</a:t>
            </a:r>
            <a:endParaRPr lang="en-US" altLang="zh-CN" dirty="0"/>
          </a:p>
          <a:p>
            <a:r>
              <a:rPr lang="en-US" altLang="zh-CN" dirty="0"/>
              <a:t>Loss</a:t>
            </a:r>
            <a:r>
              <a:rPr lang="zh-CN" altLang="en-US" dirty="0"/>
              <a:t>：估计与</a:t>
            </a:r>
            <a:r>
              <a:rPr lang="en-US" altLang="zh-CN" dirty="0"/>
              <a:t>target</a:t>
            </a:r>
            <a:r>
              <a:rPr lang="zh-CN" altLang="en-US" dirty="0"/>
              <a:t>的</a:t>
            </a:r>
            <a:r>
              <a:rPr lang="en-US" altLang="zh-CN" dirty="0"/>
              <a:t>L2 loss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58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Trick</a:t>
            </a:r>
            <a:r>
              <a:rPr lang="zh-CN" altLang="en-US" dirty="0"/>
              <a:t>：将</a:t>
            </a:r>
            <a:r>
              <a:rPr lang="en-US" altLang="zh-CN" dirty="0"/>
              <a:t>y</a:t>
            </a:r>
            <a:r>
              <a:rPr lang="zh-CN" altLang="en-US" dirty="0"/>
              <a:t>视为常数，过一段时间更新一次</a:t>
            </a:r>
            <a:endParaRPr lang="en-US" altLang="zh-CN" dirty="0"/>
          </a:p>
          <a:p>
            <a:r>
              <a:rPr lang="en-US" altLang="zh-CN" dirty="0"/>
              <a:t>bootstrap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596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涉及到两个动作的选择。</a:t>
            </a:r>
            <a:endParaRPr lang="en-US" altLang="zh-CN" dirty="0"/>
          </a:p>
          <a:p>
            <a:r>
              <a:rPr lang="zh-CN" altLang="en-US" dirty="0"/>
              <a:t>收集数据的过程的动作选择使用</a:t>
            </a:r>
            <a:r>
              <a:rPr lang="en-US" altLang="zh-CN" dirty="0"/>
              <a:t>epsilon-greedy</a:t>
            </a:r>
            <a:r>
              <a:rPr lang="zh-CN" altLang="en-US" dirty="0"/>
              <a:t>以增加采样到数据的多样性：举一个到食堂吃饭的例子；</a:t>
            </a:r>
            <a:endParaRPr lang="en-US" altLang="zh-CN" dirty="0"/>
          </a:p>
          <a:p>
            <a:r>
              <a:rPr lang="zh-CN" altLang="en-US" dirty="0"/>
              <a:t>训练过程的动作选择直接采用</a:t>
            </a:r>
            <a:r>
              <a:rPr lang="en-US" altLang="zh-CN" dirty="0"/>
              <a:t>argmax</a:t>
            </a:r>
            <a:r>
              <a:rPr lang="zh-CN" altLang="en-US" dirty="0"/>
              <a:t>，因为训练的目标事实上就是</a:t>
            </a:r>
            <a:r>
              <a:rPr lang="en-US" altLang="zh-CN" dirty="0"/>
              <a:t>Q*</a:t>
            </a:r>
            <a:r>
              <a:rPr lang="zh-CN" altLang="en-US" dirty="0"/>
              <a:t>。为啥不使用</a:t>
            </a:r>
            <a:r>
              <a:rPr lang="en-US" altLang="zh-CN" dirty="0"/>
              <a:t>a_t+1</a:t>
            </a:r>
            <a:r>
              <a:rPr lang="zh-CN" altLang="en-US" dirty="0"/>
              <a:t>？收集过程中</a:t>
            </a:r>
            <a:r>
              <a:rPr lang="en-US" altLang="zh-CN" dirty="0"/>
              <a:t>a_t+1</a:t>
            </a:r>
            <a:r>
              <a:rPr lang="zh-CN" altLang="en-US" dirty="0"/>
              <a:t>不是</a:t>
            </a:r>
            <a:r>
              <a:rPr lang="en-US" altLang="zh-CN" dirty="0"/>
              <a:t>argmax</a:t>
            </a:r>
            <a:r>
              <a:rPr lang="zh-CN" altLang="en-US" dirty="0"/>
              <a:t>，这样学习的函数也不是</a:t>
            </a:r>
            <a:r>
              <a:rPr lang="en-US" altLang="zh-CN" dirty="0"/>
              <a:t>Q*</a:t>
            </a:r>
            <a:r>
              <a:rPr lang="zh-CN" altLang="en-US" dirty="0"/>
              <a:t>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72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854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285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055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特征空间的重要性需要突出，前面都没说过</a:t>
            </a:r>
            <a:endParaRPr lang="en-US" altLang="zh-CN" dirty="0"/>
          </a:p>
          <a:p>
            <a:r>
              <a:rPr lang="zh-CN" altLang="en-US" dirty="0"/>
              <a:t>告诉大家，重点在这里。</a:t>
            </a:r>
            <a:endParaRPr lang="en-US" altLang="zh-CN" dirty="0"/>
          </a:p>
          <a:p>
            <a:r>
              <a:rPr lang="zh-CN" altLang="en-US" dirty="0"/>
              <a:t>特征处理重要性：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Wrapper</a:t>
            </a:r>
            <a:r>
              <a:rPr lang="zh-CN" altLang="en-US" dirty="0"/>
              <a:t>：对原始环境的行为、观测、奖励做处理，在不改变环境本身代码的情况下，增加或修改环境的功能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43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叠帧：通过将多个连续时间点的观测帧组合起来，帮助智能体获得动态信息</a:t>
            </a:r>
            <a:endParaRPr lang="en-US" altLang="zh-CN" dirty="0"/>
          </a:p>
          <a:p>
            <a:r>
              <a:rPr lang="zh-CN" altLang="en-US" dirty="0"/>
              <a:t>附加上一帧的动作：将智能体在前一个时间步采取的动作信息附加到当前状态中，以帮助模型</a:t>
            </a:r>
            <a:r>
              <a:rPr lang="zh-CN" altLang="en-US" b="0" dirty="0"/>
              <a:t>更好地理解状态</a:t>
            </a:r>
            <a:r>
              <a:rPr lang="en-US" altLang="zh-CN" b="0" dirty="0"/>
              <a:t>-</a:t>
            </a:r>
            <a:r>
              <a:rPr lang="zh-CN" altLang="en-US" b="0" dirty="0"/>
              <a:t>动作序列的关系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62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强化学习由两部分组成：智能体和环境。在强化学习过程中，智能体与环境一直在交互。智能体在环境中获取某个状态后，它会利用该状态输出一个动作 （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action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），这个动作也称为决策（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decision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604020202020204" pitchFamily="34" charset="0"/>
              </a:rPr>
              <a:t>）。然后这个动作会在环境中被执行，环境会根据智能体采取的动作，输出下一个状态以及当前这个动作带来的奖励。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智能体的目的就是尽可能多地从环境中获取奖励。</a:t>
            </a:r>
            <a:br>
              <a:rPr lang="en-US" altLang="zh-CN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</a:b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然后举马里奥游戏为例进行说明。</a:t>
            </a:r>
            <a:endParaRPr lang="en-US" altLang="zh-CN" b="0" i="0" dirty="0">
              <a:solidFill>
                <a:srgbClr val="34495E"/>
              </a:solidFill>
              <a:effectLst/>
              <a:latin typeface="Source Sans Pro" panose="020B0503030403020204" pitchFamily="34" charset="0"/>
            </a:endParaRPr>
          </a:p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对于奖励可以说的详细一点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251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39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拿监督学习作为例子，强化学习没有动作标签告诉你要怎么做，而是给你一个交互的环境，你做出啥样的动作给你相应的奖励，你需要去不断地尝试，怎样的动作才能带来最大的奖励。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特点：试错</a:t>
            </a:r>
            <a:r>
              <a:rPr lang="en-US" altLang="zh-CN" dirty="0"/>
              <a:t>——MAB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延迟奖励</a:t>
            </a:r>
            <a:r>
              <a:rPr lang="en-US" altLang="zh-CN" dirty="0"/>
              <a:t>——</a:t>
            </a:r>
            <a:r>
              <a:rPr lang="zh-CN" altLang="en-US" dirty="0"/>
              <a:t>围棋，最后结束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69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强化学习是试图最大化奖励信号，而不是试图寻找隐藏的结构。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601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与上文中的图不同，这里智能体是通过观测与环境进行交互的</a:t>
            </a:r>
            <a:endParaRPr lang="en-US" altLang="zh-CN" b="0" dirty="0"/>
          </a:p>
          <a:p>
            <a:r>
              <a:rPr lang="zh-CN" altLang="en-US" b="0" dirty="0"/>
              <a:t>观测：不完整的环境描述，</a:t>
            </a:r>
            <a:r>
              <a:rPr lang="zh-CN" altLang="en-US" dirty="0"/>
              <a:t>由传感器或观测设备获取</a:t>
            </a:r>
            <a:endParaRPr lang="en-US" altLang="zh-CN" b="0" dirty="0"/>
          </a:p>
          <a:p>
            <a:r>
              <a:rPr lang="zh-CN" altLang="en-US" b="0" dirty="0"/>
              <a:t>状态：完整的环境描述，包括所有的有用信息</a:t>
            </a:r>
            <a:endParaRPr lang="en-US" altLang="zh-CN" b="0" dirty="0"/>
          </a:p>
          <a:p>
            <a:r>
              <a:rPr lang="zh-CN" altLang="en-US" b="0" dirty="0"/>
              <a:t>真实情况中，状态往往是不可知的。因此，我们需要通过对于环境的观测，来模拟状态的变化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000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马里奥游戏中的随机性：</a:t>
            </a:r>
            <a:endParaRPr lang="en-US" altLang="zh-CN" dirty="0"/>
          </a:p>
          <a:p>
            <a:r>
              <a:rPr lang="zh-CN" altLang="en-US" dirty="0"/>
              <a:t>策略随机性：不同的人玩，策略不同；不确定性策略；</a:t>
            </a:r>
            <a:endParaRPr lang="en-US" altLang="zh-CN" dirty="0"/>
          </a:p>
          <a:p>
            <a:r>
              <a:rPr lang="zh-CN" altLang="en-US" dirty="0"/>
              <a:t>状态随机性：相同的</a:t>
            </a:r>
            <a:r>
              <a:rPr lang="en-US" altLang="zh-CN" dirty="0"/>
              <a:t>action</a:t>
            </a:r>
            <a:r>
              <a:rPr lang="zh-CN" altLang="en-US" dirty="0"/>
              <a:t>，后续关卡可能不完全一样，环境也会有随机性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856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首先进行两个定义有了以上两个定义，我们可以定义强化学习的目标：策略、回报</a:t>
            </a:r>
            <a:endParaRPr lang="en-US" altLang="zh-CN" dirty="0"/>
          </a:p>
          <a:p>
            <a:r>
              <a:rPr lang="zh-CN" altLang="en-US" dirty="0"/>
              <a:t>不单步奖励：短视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59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强化学习所有的准备知识都已经讲完了，现在我们开始讲第一个，也是唯一一个这次作业中需要用到的强化学习算法</a:t>
            </a:r>
            <a:r>
              <a:rPr lang="en-US" altLang="zh-CN" dirty="0"/>
              <a:t>DQN</a:t>
            </a:r>
          </a:p>
          <a:p>
            <a:r>
              <a:rPr lang="en-US" altLang="zh-CN" dirty="0"/>
              <a:t>Episode</a:t>
            </a:r>
            <a:r>
              <a:rPr lang="zh-CN" altLang="en-US" dirty="0"/>
              <a:t>：一局游戏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054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强调随机性来源于未来的状态和动作</a:t>
            </a:r>
            <a:endParaRPr lang="en-US" altLang="zh-CN" dirty="0"/>
          </a:p>
          <a:p>
            <a:r>
              <a:rPr lang="zh-CN" altLang="en-US" dirty="0"/>
              <a:t>未来状态和动作不可知，因此需要估计</a:t>
            </a:r>
            <a:endParaRPr lang="en-US" altLang="zh-CN" dirty="0"/>
          </a:p>
          <a:p>
            <a:r>
              <a:rPr lang="zh-CN" altLang="en-US" dirty="0"/>
              <a:t>动作价值函数</a:t>
            </a:r>
            <a:r>
              <a:rPr lang="en-US" altLang="zh-CN" dirty="0"/>
              <a:t>——</a:t>
            </a:r>
            <a:r>
              <a:rPr lang="zh-CN" altLang="en-US" dirty="0"/>
              <a:t>之后时刻的序列概率仍然与策略</a:t>
            </a:r>
            <a:r>
              <a:rPr lang="en-US" altLang="zh-CN" dirty="0"/>
              <a:t>π</a:t>
            </a:r>
            <a:r>
              <a:rPr lang="zh-CN" altLang="en-US" dirty="0"/>
              <a:t>有关，</a:t>
            </a:r>
            <a:r>
              <a:rPr lang="en-US" altLang="zh-CN" dirty="0"/>
              <a:t>state</a:t>
            </a:r>
            <a:r>
              <a:rPr lang="zh-CN" altLang="en-US" dirty="0"/>
              <a:t>和</a:t>
            </a:r>
            <a:r>
              <a:rPr lang="en-US" altLang="zh-CN" dirty="0"/>
              <a:t>action</a:t>
            </a:r>
            <a:r>
              <a:rPr lang="zh-CN" altLang="en-US" dirty="0"/>
              <a:t>二元组的函数</a:t>
            </a:r>
            <a:endParaRPr lang="en-US" altLang="zh-CN" dirty="0"/>
          </a:p>
          <a:p>
            <a:r>
              <a:rPr lang="zh-CN" altLang="en-US" dirty="0"/>
              <a:t>目标：获取最优动作价值函数</a:t>
            </a:r>
            <a:endParaRPr lang="en-US" altLang="zh-CN" dirty="0"/>
          </a:p>
          <a:p>
            <a:r>
              <a:rPr lang="zh-CN" altLang="en-US" dirty="0"/>
              <a:t>有了</a:t>
            </a:r>
            <a:r>
              <a:rPr lang="en-US" altLang="zh-CN" dirty="0"/>
              <a:t>Q*</a:t>
            </a:r>
            <a:r>
              <a:rPr lang="zh-CN" altLang="en-US" dirty="0"/>
              <a:t>，我们就可以用它来做决策了。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0BFC5-E53A-4640-8423-E2E0442804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2E2E4-4AF3-4D7E-A8E1-6A56910E5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0E2059-AA13-4C09-B035-F6AFADE6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2F2645-AA7C-4646-B8AD-05AA41E4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2517-EBF8-4CC4-826D-0752324EAF95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299C5B-E1DE-4AE3-8385-6E9AAA0C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7016DC-A703-465F-B371-ADC2834E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11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63BD1-3067-4CD1-9ACD-344675F7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4BFB2F-951C-4A24-B289-BF2B405AB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8CBAD-BF2C-4F4C-A3D4-9F37A940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3252-DF49-4A61-896A-908701504B8D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17682E-9807-4D48-8FE8-E380B943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FDCC39-CFCB-4754-A1FE-DBA874FD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66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0712E0-AB56-48D2-A47C-5D3180F39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A47131-9A8F-4ED0-BB98-1FEDED36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676891-BFD5-4CDC-B2AC-23C84F540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6E4B5-64D0-445A-8613-5E832EDC715B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B884F6-51C8-4DCD-BE77-4DE19F498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F081AE-CF4A-4D9C-B583-B42A9DB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225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62441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8E6DF-7780-4237-8622-F00E8483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03F11C-A34E-4F1D-A57B-4F7DB397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E77C0-00B2-4C00-9658-B9960B80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7858D-FBFA-45DD-8168-3182DC6D9AB7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C11880-77CB-47A8-850A-8133132B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8CF78-9290-486F-8BE8-F3BD40AD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82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BEEEF-F351-4461-8A58-0E947FF5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DAED44-7870-4B9A-A574-48E87315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5A1530-DBE6-44D5-9D00-113C05FA0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21400-9A10-4448-8D5F-4F7D202EEF76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36199-E1BA-45D9-BDF1-9FDAA439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FD1EF-9D39-4861-8B9D-DB4C930F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72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575C0-51AE-4A75-8FF2-815071A7D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4D2F6-B872-468E-975E-280F0275A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204459-623C-4496-BAE8-B07E60ACD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B36E39-0D36-461C-BE1C-708D16D2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FFD8-5B84-4A91-8F0E-C4740C05AAE7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EF90C2-88F3-4745-904F-7D22C2A6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56800A-131F-437E-87A7-3071935A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241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595D2-73BC-4AC9-BA2E-18DE62A5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7A0C21-93A7-416E-B450-996E23E7D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80F55D-9AF2-4842-9493-1F5DA3883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1FEEBF-E03B-4AC8-8D4E-FEFDC2366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C0C2C3-CAB7-4435-A579-4326A6AC1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76B189-6A0E-4A6F-8F39-DEB7CF408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F341-D2E7-4FDA-B6CB-1055BDE2EEB4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158F7E-5497-4278-A415-E3960A61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28DD23-098B-4669-B190-84F0D886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085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F7A9E-65C9-415C-9E50-CEF9C322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870E41-7EBA-42FA-BA77-C67025E3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2F3C-BB11-407F-A988-AA41A7299565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9D3CE6-4411-4B90-BDA1-54E3C723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C7C66F-55C0-4E03-9FEE-53BAF863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03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BB9C16-BD6E-4FD2-8BB3-60AF4AA8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903A-B0CB-4C9A-9C2D-B309D8A61E9B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499658-A14A-405E-9291-0F1F0F8E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6C1614-034E-4364-B7A1-4DD50FC4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52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96F5D-C09D-4449-878A-72E5A2AB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5BC56-50D0-49FB-9EEB-BE2EA347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812D04-5775-47B9-9AF7-1323AB1D5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C77DD8-F565-4617-BB97-9BD81C47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E7C3-AC7A-477D-BF77-C1F8AB96EE5F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5138AE-25BF-4BEF-B292-63368DA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0AF7C1-1C49-4348-9AAC-02CBD6F9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95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B5AF2-F054-4F1C-8C37-B0920889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83ACB-81CC-40A8-8BF0-83D0F7BA38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C9C5A6-10E2-45F5-A57A-757B6A940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23D1FF-06D1-4F40-80AC-61AF62A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B87C-42D4-47F6-A9FF-932A3D6DB66F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0AA059-DE65-4563-9172-65EA777E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7DFCC-1144-4337-AD01-65588F95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85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763F48-E022-47D7-9851-62D14E64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421828-AE00-4764-892D-4B68E029E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75D082-8ABD-425A-AC85-756B48231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9699C-3D7B-4FBC-801E-44FD7B24BF57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CFB17F-86FA-4C9F-8395-1C2C74FD4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919F6-2B70-4892-BD54-00C7C9328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96105-7AFB-4EB5-8B19-C7F6D1DDBE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47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"/>
          <p:cNvSpPr/>
          <p:nvPr/>
        </p:nvSpPr>
        <p:spPr>
          <a:xfrm>
            <a:off x="-1" y="6099144"/>
            <a:ext cx="7620417" cy="21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42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9FCFF"/>
          </a:solidFill>
          <a:ln w="12700">
            <a:miter lim="400000"/>
          </a:ln>
        </p:spPr>
        <p:txBody>
          <a:bodyPr lIns="30479" rIns="30479" anchor="ctr"/>
          <a:lstStyle/>
          <a:p>
            <a:endParaRPr sz="1200"/>
          </a:p>
        </p:txBody>
      </p:sp>
      <p:grpSp>
        <p:nvGrpSpPr>
          <p:cNvPr id="97" name="Group"/>
          <p:cNvGrpSpPr/>
          <p:nvPr/>
        </p:nvGrpSpPr>
        <p:grpSpPr>
          <a:xfrm>
            <a:off x="508000" y="331787"/>
            <a:ext cx="10942425" cy="3516590"/>
            <a:chOff x="-1" y="0"/>
            <a:chExt cx="16413637" cy="5274883"/>
          </a:xfrm>
        </p:grpSpPr>
        <p:sp>
          <p:nvSpPr>
            <p:cNvPr id="95" name="强化学习"/>
            <p:cNvSpPr/>
            <p:nvPr/>
          </p:nvSpPr>
          <p:spPr>
            <a:xfrm>
              <a:off x="-1" y="0"/>
              <a:ext cx="16413637" cy="4379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26500"/>
                </a:lnSpc>
                <a:defRPr sz="26500" spc="1325">
                  <a:solidFill>
                    <a:srgbClr val="F9FCFF">
                      <a:alpha val="9804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12267" dirty="0"/>
                <a:t>大数据分析</a:t>
              </a:r>
              <a:r>
                <a:rPr lang="en-US" altLang="zh-CN" sz="12267" dirty="0"/>
                <a:t>(B)</a:t>
              </a:r>
              <a:endParaRPr sz="12267" dirty="0"/>
            </a:p>
          </p:txBody>
        </p:sp>
        <p:sp>
          <p:nvSpPr>
            <p:cNvPr id="96" name="开讲啦"/>
            <p:cNvSpPr/>
            <p:nvPr/>
          </p:nvSpPr>
          <p:spPr>
            <a:xfrm>
              <a:off x="1219200" y="2136718"/>
              <a:ext cx="11658600" cy="313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8900"/>
                </a:lnSpc>
                <a:defRPr sz="13500" b="1" spc="1350">
                  <a:solidFill>
                    <a:srgbClr val="F9FC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9067" dirty="0"/>
                <a:t>强化学习</a:t>
              </a:r>
              <a:endParaRPr sz="9067" dirty="0"/>
            </a:p>
          </p:txBody>
        </p:sp>
      </p:grpSp>
      <p:sp>
        <p:nvSpPr>
          <p:cNvPr id="98" name="（一）深度强化学习概述"/>
          <p:cNvSpPr txBox="1"/>
          <p:nvPr/>
        </p:nvSpPr>
        <p:spPr>
          <a:xfrm>
            <a:off x="725538" y="5563100"/>
            <a:ext cx="2535417" cy="396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zh-CN" altLang="en-US" sz="2133" dirty="0"/>
              <a:t>强化学习大作业概述</a:t>
            </a:r>
            <a:endParaRPr sz="2133" dirty="0"/>
          </a:p>
        </p:txBody>
      </p:sp>
      <p:sp>
        <p:nvSpPr>
          <p:cNvPr id="99" name="OpenDILab 2022.10"/>
          <p:cNvSpPr txBox="1"/>
          <p:nvPr/>
        </p:nvSpPr>
        <p:spPr>
          <a:xfrm>
            <a:off x="896912" y="6276780"/>
            <a:ext cx="993329" cy="396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2133"/>
              <a:t>202</a:t>
            </a:r>
            <a:r>
              <a:rPr lang="en-US" sz="2133"/>
              <a:t>4</a:t>
            </a:r>
            <a:r>
              <a:rPr sz="2133"/>
              <a:t>.1</a:t>
            </a:r>
            <a:r>
              <a:rPr lang="en-US" sz="2133"/>
              <a:t>0</a:t>
            </a:r>
            <a:endParaRPr sz="2133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B5F61D-325E-4E20-91D7-3ABE597A70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</a:t>
            </a:r>
            <a:r>
              <a:rPr lang="en-US" altLang="zh-CN" dirty="0"/>
              <a:t>Q</a:t>
            </a:r>
            <a:r>
              <a:rPr lang="zh-CN" altLang="en-US" dirty="0"/>
              <a:t>网络</a:t>
            </a:r>
            <a:r>
              <a:rPr lang="en-US" altLang="zh-CN" dirty="0"/>
              <a:t>(Deep Q-</a:t>
            </a:r>
            <a:r>
              <a:rPr lang="en-US" altLang="zh-CN" dirty="0" err="1"/>
              <a:t>Network,DQN</a:t>
            </a:r>
            <a:r>
              <a:rPr lang="en-US" altLang="zh-CN" dirty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26E976-E124-4310-8CF9-72F4700E4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在一局游戏（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Episode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）中，从开始到结束的奖励（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Reward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）记为：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折扣回报（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Discount Return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）：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折扣回报的问题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dirty="0"/>
                  <a:t>回报 </a:t>
                </a:r>
                <a:r>
                  <a:rPr lang="en-US" altLang="zh-CN" dirty="0"/>
                  <a:t>Return </a:t>
                </a:r>
                <a:r>
                  <a:rPr lang="zh-CN" altLang="en-US" dirty="0"/>
                  <a:t>需要整个过程结束，使用不便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希望在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zh-CN" altLang="en-US" dirty="0"/>
                  <a:t>时刻就能判断当前局势的好坏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求期望以消除随机性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26E976-E124-4310-8CF9-72F4700E4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C6B5F5-3B79-4A78-8890-F2E957E2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33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动作价值函数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6E976-E124-4310-8CF9-72F4700E4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A52CF0D-BB19-40FE-BF25-7F18003E68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460" y="1690688"/>
                <a:ext cx="10515600" cy="48021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Cambria Math" panose="02040503050406030204" pitchFamily="18" charset="0"/>
                  </a:rPr>
                  <a:t>随机性的来源：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 ⋯,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动作价值函数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——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折扣回报的条件期望：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zh-CN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 ⋯,</m:t>
                          </m:r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dirty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dirty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与策略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有关：不同的玩家，相同的游戏局势，结果也完全不同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</a:rPr>
                  <a:t>如何消除策略的影响，只评价当前状态和动作的好坏？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最优动作价值函数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(oracle)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：求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max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以消除策略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给定当前状态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，如何利用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Q*(oracle)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决策？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A52CF0D-BB19-40FE-BF25-7F18003E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60" y="1690688"/>
                <a:ext cx="10515600" cy="4802187"/>
              </a:xfrm>
              <a:prstGeom prst="rect">
                <a:avLst/>
              </a:prstGeom>
              <a:blipFill>
                <a:blip r:embed="rId3"/>
                <a:stretch>
                  <a:fillRect l="-1043" t="-2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CBAF290-2DA0-49AD-BEC2-4EB2A7B7BB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875" y="1274825"/>
            <a:ext cx="2463954" cy="793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57D8FF-BD05-4A5E-A74A-2DE1CFA0534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F1F5"/>
              </a:clrFrom>
              <a:clrTo>
                <a:srgbClr val="EAF1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9458" y="1362216"/>
            <a:ext cx="5458886" cy="6569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8BAB290-88FC-4B56-8771-CADCA4857FAF}"/>
              </a:ext>
            </a:extLst>
          </p:cNvPr>
          <p:cNvSpPr/>
          <p:nvPr/>
        </p:nvSpPr>
        <p:spPr>
          <a:xfrm>
            <a:off x="7622224" y="1293950"/>
            <a:ext cx="4133749" cy="793476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2705A68-22A3-4899-BB39-488B3480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39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A52CF0D-BB19-40FE-BF25-7F18003E683B}"/>
              </a:ext>
            </a:extLst>
          </p:cNvPr>
          <p:cNvSpPr txBox="1">
            <a:spLocks/>
          </p:cNvSpPr>
          <p:nvPr/>
        </p:nvSpPr>
        <p:spPr>
          <a:xfrm>
            <a:off x="838200" y="1600200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ambria Math" panose="02040503050406030204" pitchFamily="18" charset="0"/>
              </a:rPr>
              <a:t>在实践过程中，利用</a:t>
            </a:r>
            <a:r>
              <a:rPr lang="en-US" altLang="zh-CN" dirty="0">
                <a:latin typeface="Cambria Math" panose="02040503050406030204" pitchFamily="18" charset="0"/>
              </a:rPr>
              <a:t>DQN</a:t>
            </a:r>
            <a:r>
              <a:rPr lang="zh-CN" altLang="en-US" dirty="0">
                <a:latin typeface="Cambria Math" panose="02040503050406030204" pitchFamily="18" charset="0"/>
              </a:rPr>
              <a:t>作为函数近似器近似</a:t>
            </a:r>
            <a:r>
              <a:rPr lang="en-US" altLang="zh-CN" dirty="0">
                <a:latin typeface="Cambria Math" panose="02040503050406030204" pitchFamily="18" charset="0"/>
              </a:rPr>
              <a:t>Q*</a:t>
            </a:r>
          </a:p>
          <a:p>
            <a:pPr marL="0" indent="0">
              <a:buNone/>
            </a:pPr>
            <a:endParaRPr lang="en-US" altLang="zh-CN" dirty="0">
              <a:latin typeface="Cambria Math" panose="02040503050406030204" pitchFamily="18" charset="0"/>
            </a:endParaRPr>
          </a:p>
          <a:p>
            <a:endParaRPr lang="en-US" altLang="zh-CN" dirty="0">
              <a:latin typeface="Cambria Math" panose="02040503050406030204" pitchFamily="18" charset="0"/>
            </a:endParaRPr>
          </a:p>
          <a:p>
            <a:endParaRPr lang="en-US" altLang="zh-CN" dirty="0">
              <a:latin typeface="Cambria Math" panose="02040503050406030204" pitchFamily="18" charset="0"/>
            </a:endParaRPr>
          </a:p>
          <a:p>
            <a:endParaRPr lang="en-US" altLang="zh-CN" dirty="0">
              <a:latin typeface="Cambria Math" panose="02040503050406030204" pitchFamily="18" charset="0"/>
            </a:endParaRPr>
          </a:p>
          <a:p>
            <a:r>
              <a:rPr lang="zh-CN" altLang="en-US" dirty="0">
                <a:latin typeface="Cambria Math" panose="02040503050406030204" pitchFamily="18" charset="0"/>
              </a:rPr>
              <a:t>如何训练？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lvl="1"/>
            <a:r>
              <a:rPr lang="zh-CN" altLang="en-US" dirty="0">
                <a:latin typeface="Cambria Math" panose="02040503050406030204" pitchFamily="18" charset="0"/>
              </a:rPr>
              <a:t>时序差分算法</a:t>
            </a:r>
            <a:r>
              <a:rPr lang="en-US" altLang="zh-CN" dirty="0">
                <a:latin typeface="Cambria Math" panose="02040503050406030204" pitchFamily="18" charset="0"/>
              </a:rPr>
              <a:t>(Temporal Difference, TD)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函数近似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6E976-E124-4310-8CF9-72F4700E4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2D5908CA-B12D-49C7-ADF2-E1EBD6FBCE33}"/>
                  </a:ext>
                </a:extLst>
              </p:cNvPr>
              <p:cNvSpPr/>
              <p:nvPr/>
            </p:nvSpPr>
            <p:spPr>
              <a:xfrm>
                <a:off x="5520388" y="2539267"/>
                <a:ext cx="1151223" cy="6052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65A2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2D5908CA-B12D-49C7-ADF2-E1EBD6FBC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388" y="2539267"/>
                <a:ext cx="1151223" cy="605215"/>
              </a:xfrm>
              <a:prstGeom prst="roundRect">
                <a:avLst/>
              </a:prstGeom>
              <a:blipFill>
                <a:blip r:embed="rId3"/>
                <a:stretch>
                  <a:fillRect l="-2105"/>
                </a:stretch>
              </a:blipFill>
              <a:ln>
                <a:solidFill>
                  <a:srgbClr val="65A2D9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920225C-A5B4-4E10-B238-FFCBEBB69645}"/>
                  </a:ext>
                </a:extLst>
              </p:cNvPr>
              <p:cNvSpPr/>
              <p:nvPr/>
            </p:nvSpPr>
            <p:spPr>
              <a:xfrm>
                <a:off x="3900453" y="2664255"/>
                <a:ext cx="526273" cy="3552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920225C-A5B4-4E10-B238-FFCBEBB69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53" y="2664255"/>
                <a:ext cx="526273" cy="3552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E1AB0A0-13C0-4C69-A82C-926811029E49}"/>
              </a:ext>
            </a:extLst>
          </p:cNvPr>
          <p:cNvCxnSpPr>
            <a:cxnSpLocks/>
          </p:cNvCxnSpPr>
          <p:nvPr/>
        </p:nvCxnSpPr>
        <p:spPr>
          <a:xfrm flipV="1">
            <a:off x="4529513" y="2841872"/>
            <a:ext cx="88808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769493C-34D8-44A5-A413-D37AF37F8454}"/>
              </a:ext>
            </a:extLst>
          </p:cNvPr>
          <p:cNvCxnSpPr>
            <a:cxnSpLocks/>
          </p:cNvCxnSpPr>
          <p:nvPr/>
        </p:nvCxnSpPr>
        <p:spPr>
          <a:xfrm flipV="1">
            <a:off x="6774399" y="2841821"/>
            <a:ext cx="88808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AC2B4D1-7DE7-47EB-B4BB-FCF9A9F21F5E}"/>
              </a:ext>
            </a:extLst>
          </p:cNvPr>
          <p:cNvGrpSpPr/>
          <p:nvPr/>
        </p:nvGrpSpPr>
        <p:grpSpPr>
          <a:xfrm>
            <a:off x="7808580" y="2516190"/>
            <a:ext cx="157882" cy="651262"/>
            <a:chOff x="6534149" y="2635465"/>
            <a:chExt cx="157882" cy="65126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2129F9E-D7A7-4541-9CFD-7E2BFD82D17E}"/>
                </a:ext>
              </a:extLst>
            </p:cNvPr>
            <p:cNvSpPr/>
            <p:nvPr/>
          </p:nvSpPr>
          <p:spPr>
            <a:xfrm>
              <a:off x="6534149" y="2635465"/>
              <a:ext cx="157882" cy="1644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62F9BEF-6CE1-48A1-B4BE-ED27FEEB0694}"/>
                </a:ext>
              </a:extLst>
            </p:cNvPr>
            <p:cNvSpPr/>
            <p:nvPr/>
          </p:nvSpPr>
          <p:spPr>
            <a:xfrm>
              <a:off x="6534149" y="2799925"/>
              <a:ext cx="157882" cy="1644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13858CF-8C52-40A0-A5FE-6DC52C1E9B29}"/>
                </a:ext>
              </a:extLst>
            </p:cNvPr>
            <p:cNvSpPr/>
            <p:nvPr/>
          </p:nvSpPr>
          <p:spPr>
            <a:xfrm>
              <a:off x="6534149" y="2957881"/>
              <a:ext cx="157882" cy="1644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69153B4-AB2B-41B1-8E70-E3D1FD1EAE5C}"/>
                </a:ext>
              </a:extLst>
            </p:cNvPr>
            <p:cNvSpPr/>
            <p:nvPr/>
          </p:nvSpPr>
          <p:spPr>
            <a:xfrm>
              <a:off x="6534149" y="3122267"/>
              <a:ext cx="157882" cy="1644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BF2B562-4590-40D2-976E-1665A0DF8891}"/>
              </a:ext>
            </a:extLst>
          </p:cNvPr>
          <p:cNvSpPr txBox="1"/>
          <p:nvPr/>
        </p:nvSpPr>
        <p:spPr>
          <a:xfrm>
            <a:off x="5747186" y="32968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DQN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29EF641-3B3A-42A0-9A8F-BAF36B2A3D25}"/>
              </a:ext>
            </a:extLst>
          </p:cNvPr>
          <p:cNvSpPr txBox="1"/>
          <p:nvPr/>
        </p:nvSpPr>
        <p:spPr>
          <a:xfrm>
            <a:off x="3844710" y="329139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E0AD27-D3B6-41CA-9839-9DA798CCDF93}"/>
              </a:ext>
            </a:extLst>
          </p:cNvPr>
          <p:cNvSpPr txBox="1"/>
          <p:nvPr/>
        </p:nvSpPr>
        <p:spPr>
          <a:xfrm>
            <a:off x="7623014" y="32913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值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BBFFECC-4770-4070-813A-BC6C8E70C705}"/>
              </a:ext>
            </a:extLst>
          </p:cNvPr>
          <p:cNvSpPr txBox="1"/>
          <p:nvPr/>
        </p:nvSpPr>
        <p:spPr>
          <a:xfrm>
            <a:off x="8004280" y="246844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3A062C9-BB4E-4CEF-8186-3EC9C22692E1}"/>
              </a:ext>
            </a:extLst>
          </p:cNvPr>
          <p:cNvSpPr txBox="1"/>
          <p:nvPr/>
        </p:nvSpPr>
        <p:spPr>
          <a:xfrm>
            <a:off x="7998197" y="263592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F60C12D-316C-45ED-A69C-8658FB15FB38}"/>
              </a:ext>
            </a:extLst>
          </p:cNvPr>
          <p:cNvSpPr txBox="1"/>
          <p:nvPr/>
        </p:nvSpPr>
        <p:spPr>
          <a:xfrm>
            <a:off x="8007734" y="27938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  <a:endParaRPr lang="zh-CN" altLang="en-US" sz="105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3AB5A30-AA67-4CDA-A8AD-8BE46B7E5B10}"/>
              </a:ext>
            </a:extLst>
          </p:cNvPr>
          <p:cNvSpPr txBox="1"/>
          <p:nvPr/>
        </p:nvSpPr>
        <p:spPr>
          <a:xfrm>
            <a:off x="7991622" y="2958264"/>
            <a:ext cx="380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-21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48E09A-5C02-4D00-BDC5-5963641A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363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A52CF0D-BB19-40FE-BF25-7F18003E68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00200"/>
                <a:ext cx="10515600" cy="54255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Cambria Math" panose="02040503050406030204" pitchFamily="18" charset="0"/>
                  </a:rPr>
                  <a:t>什么是时序差分算法？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Bellman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⋯,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 ⋯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 ⋯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p>
                                <m:sSup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 ⋯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, ⋯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altLang="zh-CN" sz="2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Bellman optimal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A52CF0D-BB19-40FE-BF25-7F18003E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0200"/>
                <a:ext cx="10515600" cy="5425550"/>
              </a:xfrm>
              <a:prstGeom prst="rect">
                <a:avLst/>
              </a:prstGeom>
              <a:blipFill>
                <a:blip r:embed="rId3"/>
                <a:stretch>
                  <a:fillRect l="-1043" t="-2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时序差分算法</a:t>
            </a:r>
            <a:r>
              <a:rPr lang="en-US" altLang="zh-CN" dirty="0">
                <a:latin typeface="Cambria Math" panose="02040503050406030204" pitchFamily="18" charset="0"/>
              </a:rPr>
              <a:t>(Temporal Difference, TD)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73471E-9406-4071-A2E5-4F41D491533D}"/>
              </a:ext>
            </a:extLst>
          </p:cNvPr>
          <p:cNvSpPr/>
          <p:nvPr/>
        </p:nvSpPr>
        <p:spPr>
          <a:xfrm>
            <a:off x="2210348" y="2292195"/>
            <a:ext cx="230244" cy="249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68216F4-8BEF-4350-BABA-495C1318F894}"/>
              </a:ext>
            </a:extLst>
          </p:cNvPr>
          <p:cNvSpPr/>
          <p:nvPr/>
        </p:nvSpPr>
        <p:spPr>
          <a:xfrm>
            <a:off x="4064365" y="2286713"/>
            <a:ext cx="230244" cy="249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78E815-E053-49CE-A404-E2836DA11A88}"/>
              </a:ext>
            </a:extLst>
          </p:cNvPr>
          <p:cNvSpPr/>
          <p:nvPr/>
        </p:nvSpPr>
        <p:spPr>
          <a:xfrm>
            <a:off x="7609036" y="2286713"/>
            <a:ext cx="230244" cy="249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2B44E5-977F-41C4-9C8F-511221810295}"/>
              </a:ext>
            </a:extLst>
          </p:cNvPr>
          <p:cNvSpPr txBox="1"/>
          <p:nvPr/>
        </p:nvSpPr>
        <p:spPr>
          <a:xfrm>
            <a:off x="1886888" y="26086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大学城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902CCBA-E235-4EBC-A532-B74E1FDB5216}"/>
              </a:ext>
            </a:extLst>
          </p:cNvPr>
          <p:cNvSpPr txBox="1"/>
          <p:nvPr/>
        </p:nvSpPr>
        <p:spPr>
          <a:xfrm>
            <a:off x="3740905" y="25962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平山村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FCAC57-9424-4581-B350-0B742F6BCBC1}"/>
              </a:ext>
            </a:extLst>
          </p:cNvPr>
          <p:cNvSpPr txBox="1"/>
          <p:nvPr/>
        </p:nvSpPr>
        <p:spPr>
          <a:xfrm>
            <a:off x="7170160" y="26086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万象天地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6BCFA13-FBCA-4682-BF49-6055F81FED5C}"/>
              </a:ext>
            </a:extLst>
          </p:cNvPr>
          <p:cNvCxnSpPr>
            <a:cxnSpLocks/>
          </p:cNvCxnSpPr>
          <p:nvPr/>
        </p:nvCxnSpPr>
        <p:spPr>
          <a:xfrm>
            <a:off x="2449363" y="2411703"/>
            <a:ext cx="145163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DE3F17C-DCFF-4831-8EB9-26318D996498}"/>
              </a:ext>
            </a:extLst>
          </p:cNvPr>
          <p:cNvCxnSpPr>
            <a:cxnSpLocks/>
          </p:cNvCxnSpPr>
          <p:nvPr/>
        </p:nvCxnSpPr>
        <p:spPr>
          <a:xfrm>
            <a:off x="4331339" y="2411703"/>
            <a:ext cx="3240967" cy="1425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91E5CFD3-CEFB-4925-A4CC-E5FEE34A1F6C}"/>
              </a:ext>
            </a:extLst>
          </p:cNvPr>
          <p:cNvCxnSpPr>
            <a:cxnSpLocks/>
          </p:cNvCxnSpPr>
          <p:nvPr/>
        </p:nvCxnSpPr>
        <p:spPr>
          <a:xfrm>
            <a:off x="2440592" y="2187779"/>
            <a:ext cx="5157479" cy="12700"/>
          </a:xfrm>
          <a:prstGeom prst="curved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162F2CBB-D1AF-4DA9-AE36-B77E28BB409D}"/>
              </a:ext>
            </a:extLst>
          </p:cNvPr>
          <p:cNvSpPr txBox="1"/>
          <p:nvPr/>
        </p:nvSpPr>
        <p:spPr>
          <a:xfrm>
            <a:off x="4561698" y="1886352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预计花费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60min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9C7F5E8-5F0F-44E8-81D0-1AD9A1B83F6C}"/>
              </a:ext>
            </a:extLst>
          </p:cNvPr>
          <p:cNvSpPr txBox="1"/>
          <p:nvPr/>
        </p:nvSpPr>
        <p:spPr>
          <a:xfrm>
            <a:off x="5383416" y="244234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预计花费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40min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8C51D58-B512-4F3D-A75F-4FC183FA01E6}"/>
              </a:ext>
            </a:extLst>
          </p:cNvPr>
          <p:cNvSpPr txBox="1"/>
          <p:nvPr/>
        </p:nvSpPr>
        <p:spPr>
          <a:xfrm>
            <a:off x="2501440" y="244234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实际花费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10min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510C989-5C7B-4A17-83B7-4DFD68D5BC32}"/>
              </a:ext>
            </a:extLst>
          </p:cNvPr>
          <p:cNvSpPr txBox="1"/>
          <p:nvPr/>
        </p:nvSpPr>
        <p:spPr>
          <a:xfrm>
            <a:off x="8138750" y="1592829"/>
            <a:ext cx="3201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60min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与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40+10=50min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，哪个更准确？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7B5A2D-A1D1-4519-AB79-26DF0C96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710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时序差分算法</a:t>
            </a:r>
            <a:r>
              <a:rPr lang="en-US" altLang="zh-CN" dirty="0">
                <a:latin typeface="Cambria Math" panose="02040503050406030204" pitchFamily="18" charset="0"/>
              </a:rPr>
              <a:t>(Temporal Difference, TD)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54DB2EEF-D622-4CD3-905E-DA575B7D4B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460" y="1690688"/>
                <a:ext cx="10515600" cy="48021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Cambria Math" panose="02040503050406030204" pitchFamily="18" charset="0"/>
                  </a:rPr>
                  <a:t>Bellman optimal equation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Estimation of DQN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TD target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,</a:t>
                </a:r>
              </a:p>
              <a:p>
                <a:pPr marL="0" indent="0" algn="ctr">
                  <a:buNone/>
                </a:pPr>
                <a:r>
                  <a:rPr lang="en-US" altLang="zh-CN" b="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Loss function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54DB2EEF-D622-4CD3-905E-DA575B7D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60" y="1690688"/>
                <a:ext cx="10515600" cy="4802187"/>
              </a:xfrm>
              <a:prstGeom prst="rect">
                <a:avLst/>
              </a:prstGeom>
              <a:blipFill>
                <a:blip r:embed="rId3"/>
                <a:stretch>
                  <a:fillRect l="-1043" t="-2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9F4B556-F8FF-4FDD-903B-E85B920EFFD2}"/>
              </a:ext>
            </a:extLst>
          </p:cNvPr>
          <p:cNvSpPr/>
          <p:nvPr/>
        </p:nvSpPr>
        <p:spPr>
          <a:xfrm>
            <a:off x="6782347" y="4091781"/>
            <a:ext cx="342078" cy="447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AC5B8E-4DA2-4E0C-BAD3-F4EEC28A21F8}"/>
              </a:ext>
            </a:extLst>
          </p:cNvPr>
          <p:cNvSpPr txBox="1"/>
          <p:nvPr/>
        </p:nvSpPr>
        <p:spPr>
          <a:xfrm>
            <a:off x="8112740" y="305966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直接预测大学城到万象天地时间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81B63E-23FE-49BF-A975-A2C75AB3A1B4}"/>
              </a:ext>
            </a:extLst>
          </p:cNvPr>
          <p:cNvSpPr txBox="1"/>
          <p:nvPr/>
        </p:nvSpPr>
        <p:spPr>
          <a:xfrm>
            <a:off x="8343572" y="467068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预测平山村到万象天地时间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C9D4FD-901E-479B-9272-D73D1C527A37}"/>
              </a:ext>
            </a:extLst>
          </p:cNvPr>
          <p:cNvSpPr txBox="1"/>
          <p:nvPr/>
        </p:nvSpPr>
        <p:spPr>
          <a:xfrm>
            <a:off x="8343572" y="3954338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大学城到平山村实际时间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预测的平山村到万象天地时间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BFDC73-BEEC-4B1F-8733-D3200BE02E29}"/>
              </a:ext>
            </a:extLst>
          </p:cNvPr>
          <p:cNvSpPr txBox="1"/>
          <p:nvPr/>
        </p:nvSpPr>
        <p:spPr>
          <a:xfrm>
            <a:off x="6260409" y="617693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TD error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D2B50-FD49-48E0-880C-42F4610B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20F981-6F6A-4676-9EA1-146546F9E1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9795" y="1278781"/>
            <a:ext cx="3437169" cy="9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92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时序差分算法</a:t>
            </a:r>
            <a:r>
              <a:rPr lang="en-US" altLang="zh-CN" dirty="0">
                <a:latin typeface="Cambria Math" panose="02040503050406030204" pitchFamily="18" charset="0"/>
              </a:rPr>
              <a:t>(Temporal Difference, TD)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54DB2EEF-D622-4CD3-905E-DA575B7D4B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460" y="1690688"/>
                <a:ext cx="10515600" cy="50061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Cambria Math" panose="02040503050406030204" pitchFamily="18" charset="0"/>
                  </a:rPr>
                  <a:t>Gradient of TD error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梯度下降 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: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自举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</a:rPr>
                  <a:t>用网络自己的预测来更新自己，在统计学中被称为“自举”（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bootstrapping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）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zh-CN" altLang="en-US" dirty="0">
                    <a:latin typeface="Cambria Math" panose="02040503050406030204" pitchFamily="18" charset="0"/>
                  </a:rPr>
                  <a:t>可以通过 </a:t>
                </a:r>
                <a:r>
                  <a:rPr lang="zh-CN" altLang="en-US" u="sng" dirty="0">
                    <a:latin typeface="Cambria Math" panose="02040503050406030204" pitchFamily="18" charset="0"/>
                  </a:rPr>
                  <a:t>不动点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 与 </a:t>
                </a:r>
                <a:r>
                  <a:rPr lang="zh-CN" altLang="en-US" u="sng" dirty="0">
                    <a:latin typeface="Cambria Math" panose="02040503050406030204" pitchFamily="18" charset="0"/>
                  </a:rPr>
                  <a:t>压缩映射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证明，利用时序差分算法，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Q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学习可以收敛到最优动作价值函数。但和神经网络结合起来后，自举会导致训练的不稳定、偏差的传递和累积。训练过程中会发生严重的震荡，因此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RL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对于超参数设置非常敏感。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zh-CN" altLang="en-US" dirty="0">
                    <a:latin typeface="Cambria Math" panose="02040503050406030204" pitchFamily="18" charset="0"/>
                  </a:rPr>
                  <a:t>后续有很多围绕这个方面的工作，例如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target network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、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Double DQN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、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TD(λ), etc.</a:t>
                </a: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54DB2EEF-D622-4CD3-905E-DA575B7D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60" y="1690688"/>
                <a:ext cx="10515600" cy="5006141"/>
              </a:xfrm>
              <a:prstGeom prst="rect">
                <a:avLst/>
              </a:prstGeom>
              <a:blipFill>
                <a:blip r:embed="rId3"/>
                <a:stretch>
                  <a:fillRect l="-1043" t="-2068" r="-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51EF9D4-6EE0-4E8B-A140-D3B201D1541D}"/>
              </a:ext>
            </a:extLst>
          </p:cNvPr>
          <p:cNvSpPr txBox="1"/>
          <p:nvPr/>
        </p:nvSpPr>
        <p:spPr>
          <a:xfrm>
            <a:off x="5718521" y="1536799"/>
            <a:ext cx="6268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注意这里的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值虽然也是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预测出来的，但是这里作为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，不会回传梯度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11DEA6-8BBB-4B23-AA41-83CD144F30D6}"/>
              </a:ext>
            </a:extLst>
          </p:cNvPr>
          <p:cNvSpPr/>
          <p:nvPr/>
        </p:nvSpPr>
        <p:spPr>
          <a:xfrm>
            <a:off x="7034357" y="2499140"/>
            <a:ext cx="342078" cy="4473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8C80E73-0EC3-486F-8D44-D890BCD5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9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深度</a:t>
            </a:r>
            <a:r>
              <a:rPr lang="en-US" altLang="zh-CN" dirty="0">
                <a:latin typeface="Cambria Math" panose="02040503050406030204" pitchFamily="18" charset="0"/>
              </a:rPr>
              <a:t>Q</a:t>
            </a:r>
            <a:r>
              <a:rPr lang="zh-CN" altLang="en-US" dirty="0">
                <a:latin typeface="Cambria Math" panose="02040503050406030204" pitchFamily="18" charset="0"/>
              </a:rPr>
              <a:t>网络算法训练流程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54DB2EEF-D622-4CD3-905E-DA575B7D4B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460" y="1690688"/>
                <a:ext cx="10515600" cy="53152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初始化游戏环境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environment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，初始化策略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π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收集数据：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利用行为策略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π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去玩游戏直到游戏结束，重复玩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N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次；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收集这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N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条轨迹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放入 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replay buffer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；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更新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DQN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从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replay buffer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中取出收集的经验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利用网络前传计算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Q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计算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TD target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和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TD error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反向传播并优化参数：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重复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与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直到收敛</a:t>
                </a:r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54DB2EEF-D622-4CD3-905E-DA575B7D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60" y="1690688"/>
                <a:ext cx="10515600" cy="5315230"/>
              </a:xfrm>
              <a:prstGeom prst="rect">
                <a:avLst/>
              </a:prstGeom>
              <a:blipFill>
                <a:blip r:embed="rId3"/>
                <a:stretch>
                  <a:fillRect l="-1101" t="-2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A1EBC29-3ACB-46C9-BD0E-99B0042AF591}"/>
                  </a:ext>
                </a:extLst>
              </p:cNvPr>
              <p:cNvSpPr txBox="1"/>
              <p:nvPr/>
            </p:nvSpPr>
            <p:spPr>
              <a:xfrm>
                <a:off x="8439754" y="1510315"/>
                <a:ext cx="37522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为了增加探索，这里往往会使用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r>
                  <a:rPr lang="en-US" altLang="zh-CN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-greedy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算法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A1EBC29-3ACB-46C9-BD0E-99B0042A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754" y="1510315"/>
                <a:ext cx="3752246" cy="307777"/>
              </a:xfrm>
              <a:prstGeom prst="rect">
                <a:avLst/>
              </a:prstGeom>
              <a:blipFill>
                <a:blip r:embed="rId4"/>
                <a:stretch>
                  <a:fillRect l="-487" t="-6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63C7D4F-584E-41C9-9336-ED43C9AAF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933" y="2064674"/>
            <a:ext cx="3475597" cy="5416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BB4A69A-388E-43F7-94E8-373890A2F9C4}"/>
              </a:ext>
            </a:extLst>
          </p:cNvPr>
          <p:cNvSpPr txBox="1"/>
          <p:nvPr/>
        </p:nvSpPr>
        <p:spPr>
          <a:xfrm>
            <a:off x="8834636" y="367550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近似的是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Q*</a:t>
            </a:r>
            <a:endParaRPr lang="zh-CN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E3A8C7-745E-411F-9115-3D7B5656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5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"/>
          <p:cNvSpPr/>
          <p:nvPr/>
        </p:nvSpPr>
        <p:spPr>
          <a:xfrm rot="5400000">
            <a:off x="-940510" y="1703551"/>
            <a:ext cx="3429001" cy="21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2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73755"/>
          </a:solidFill>
          <a:ln w="12700">
            <a:miter lim="400000"/>
          </a:ln>
        </p:spPr>
        <p:txBody>
          <a:bodyPr lIns="30479" rIns="30479" anchor="ctr"/>
          <a:lstStyle/>
          <a:p>
            <a:endParaRPr sz="1200"/>
          </a:p>
        </p:txBody>
      </p:sp>
      <p:sp>
        <p:nvSpPr>
          <p:cNvPr id="107" name="From Perception to Decision"/>
          <p:cNvSpPr/>
          <p:nvPr/>
        </p:nvSpPr>
        <p:spPr>
          <a:xfrm>
            <a:off x="3553766" y="636095"/>
            <a:ext cx="8258919" cy="167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r">
              <a:lnSpc>
                <a:spcPts val="15000"/>
              </a:lnSpc>
              <a:defRPr sz="9600" spc="480">
                <a:solidFill>
                  <a:srgbClr val="273755">
                    <a:alpha val="7842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8000" dirty="0"/>
              <a:t>Agent Design</a:t>
            </a:r>
            <a:endParaRPr sz="8000" dirty="0"/>
          </a:p>
        </p:txBody>
      </p:sp>
      <p:sp>
        <p:nvSpPr>
          <p:cNvPr id="108" name="从感知AI到决策AI"/>
          <p:cNvSpPr/>
          <p:nvPr/>
        </p:nvSpPr>
        <p:spPr>
          <a:xfrm>
            <a:off x="3334871" y="1250061"/>
            <a:ext cx="8713694" cy="1238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r">
              <a:lnSpc>
                <a:spcPts val="11200"/>
              </a:lnSpc>
              <a:defRPr sz="8000" b="1" spc="800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334" dirty="0"/>
              <a:t>环境熟悉与智能体设计</a:t>
            </a:r>
            <a:endParaRPr lang="en-US" altLang="zh-CN" sz="5334" dirty="0"/>
          </a:p>
        </p:txBody>
      </p:sp>
      <p:grpSp>
        <p:nvGrpSpPr>
          <p:cNvPr id="112" name="Group"/>
          <p:cNvGrpSpPr/>
          <p:nvPr/>
        </p:nvGrpSpPr>
        <p:grpSpPr>
          <a:xfrm>
            <a:off x="685800" y="4388127"/>
            <a:ext cx="4978400" cy="1532906"/>
            <a:chOff x="0" y="0"/>
            <a:chExt cx="7467600" cy="1953579"/>
          </a:xfrm>
        </p:grpSpPr>
        <p:sp>
          <p:nvSpPr>
            <p:cNvPr id="110" name="什么是决策AI…"/>
            <p:cNvSpPr/>
            <p:nvPr/>
          </p:nvSpPr>
          <p:spPr>
            <a:xfrm>
              <a:off x="0" y="741484"/>
              <a:ext cx="7467600" cy="813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2600"/>
                </a:lnSpc>
                <a:defRPr sz="2600" spc="195">
                  <a:solidFill>
                    <a:srgbClr val="27375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altLang="zh-CN" sz="1800" dirty="0"/>
                <a:t>Gym-super-</a:t>
              </a:r>
              <a:r>
                <a:rPr lang="en-US" altLang="zh-CN" sz="1800" dirty="0" err="1"/>
                <a:t>mario</a:t>
              </a:r>
              <a:r>
                <a:rPr lang="en-US" altLang="zh-CN" sz="1800" dirty="0"/>
                <a:t>-bros </a:t>
              </a:r>
              <a:r>
                <a:rPr lang="zh-CN" altLang="en-US" sz="1800" dirty="0"/>
                <a:t>环境 </a:t>
              </a:r>
              <a:r>
                <a:rPr lang="en-US" altLang="zh-CN" sz="1800" dirty="0"/>
                <a:t>warmup</a:t>
              </a:r>
              <a:endParaRPr lang="en-US" altLang="zh-CN" spc="195" dirty="0">
                <a:solidFill>
                  <a:srgbClr val="273755"/>
                </a:solidFill>
                <a:latin typeface="Helvetica"/>
                <a:cs typeface="Helvetica"/>
              </a:endParaRPr>
            </a:p>
            <a:p>
              <a:pPr>
                <a:lnSpc>
                  <a:spcPts val="2600"/>
                </a:lnSpc>
                <a:defRPr sz="2600" spc="195">
                  <a:solidFill>
                    <a:srgbClr val="27375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altLang="zh-CN" sz="1800" dirty="0"/>
                <a:t>Baseline</a:t>
              </a:r>
              <a:r>
                <a:rPr lang="zh-CN" altLang="en-US" sz="1800" dirty="0"/>
                <a:t>代码解读</a:t>
              </a:r>
              <a:endParaRPr lang="en-US" altLang="zh-CN" sz="1800" dirty="0"/>
            </a:p>
          </p:txBody>
        </p:sp>
        <p:sp>
          <p:nvSpPr>
            <p:cNvPr id="111" name="引言"/>
            <p:cNvSpPr/>
            <p:nvPr/>
          </p:nvSpPr>
          <p:spPr>
            <a:xfrm>
              <a:off x="0" y="0"/>
              <a:ext cx="7467600" cy="749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500"/>
                </a:lnSpc>
                <a:defRPr sz="3000" b="1" spc="225">
                  <a:solidFill>
                    <a:srgbClr val="27375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2000"/>
                <a:t>引言</a:t>
              </a:r>
            </a:p>
          </p:txBody>
        </p:sp>
        <p:sp>
          <p:nvSpPr>
            <p:cNvPr id="11" name="什么是决策AI…">
              <a:extLst>
                <a:ext uri="{FF2B5EF4-FFF2-40B4-BE49-F238E27FC236}">
                  <a16:creationId xmlns:a16="http://schemas.microsoft.com/office/drawing/2014/main" id="{A49D90C7-FE16-46E2-A235-BB5758C171AB}"/>
                </a:ext>
              </a:extLst>
            </p:cNvPr>
            <p:cNvSpPr/>
            <p:nvPr/>
          </p:nvSpPr>
          <p:spPr>
            <a:xfrm>
              <a:off x="0" y="1565425"/>
              <a:ext cx="7467600" cy="388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2600"/>
                </a:lnSpc>
                <a:defRPr sz="2600" spc="195">
                  <a:solidFill>
                    <a:srgbClr val="27375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zh-CN" altLang="en-US" sz="1800" dirty="0"/>
                <a:t>基本特征空间处理</a:t>
              </a:r>
              <a:endParaRPr lang="en-US" altLang="zh-CN" sz="1800" dirty="0"/>
            </a:p>
          </p:txBody>
        </p:sp>
      </p:grp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78600B9-9D3A-40ED-88CA-D7B7802C9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1597"/>
          <a:stretch/>
        </p:blipFill>
        <p:spPr bwMode="auto">
          <a:xfrm>
            <a:off x="6527802" y="4263440"/>
            <a:ext cx="5280687" cy="190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6C4E20-CF92-498D-A88A-97CF9D95E4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34774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</a:rPr>
              <a:t>gym-super-</a:t>
            </a:r>
            <a:r>
              <a:rPr lang="en-US" altLang="zh-CN" dirty="0" err="1">
                <a:latin typeface="Cambria Math" panose="02040503050406030204" pitchFamily="18" charset="0"/>
              </a:rPr>
              <a:t>mario</a:t>
            </a:r>
            <a:r>
              <a:rPr lang="en-US" altLang="zh-CN" dirty="0">
                <a:latin typeface="Cambria Math" panose="02040503050406030204" pitchFamily="18" charset="0"/>
              </a:rPr>
              <a:t>-bros </a:t>
            </a:r>
            <a:r>
              <a:rPr lang="zh-CN" altLang="en-US" dirty="0">
                <a:latin typeface="Cambria Math" panose="02040503050406030204" pitchFamily="18" charset="0"/>
              </a:rPr>
              <a:t>环境安装</a:t>
            </a:r>
            <a:endParaRPr lang="zh-CN" altLang="en-US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4DB2EEF-D622-4CD3-905E-DA575B7D4B71}"/>
              </a:ext>
            </a:extLst>
          </p:cNvPr>
          <p:cNvSpPr txBox="1">
            <a:spLocks/>
          </p:cNvSpPr>
          <p:nvPr/>
        </p:nvSpPr>
        <p:spPr>
          <a:xfrm>
            <a:off x="1013460" y="1690688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086A080-6262-409A-A679-A15C333DDDFB}"/>
              </a:ext>
            </a:extLst>
          </p:cNvPr>
          <p:cNvSpPr txBox="1">
            <a:spLocks/>
          </p:cNvSpPr>
          <p:nvPr/>
        </p:nvSpPr>
        <p:spPr>
          <a:xfrm>
            <a:off x="1165860" y="1843088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E47325-0298-4966-85B7-C2E0C457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6443497-A40A-4893-8E4A-DCAE9B49B853}"/>
              </a:ext>
            </a:extLst>
          </p:cNvPr>
          <p:cNvSpPr txBox="1">
            <a:spLocks/>
          </p:cNvSpPr>
          <p:nvPr/>
        </p:nvSpPr>
        <p:spPr>
          <a:xfrm>
            <a:off x="1318260" y="1995488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ambria Math" panose="02040503050406030204" pitchFamily="18" charset="0"/>
            </a:endParaRPr>
          </a:p>
        </p:txBody>
      </p:sp>
      <p:pic>
        <p:nvPicPr>
          <p:cNvPr id="5" name="mario环境安装">
            <a:hlinkClick r:id="" action="ppaction://media"/>
            <a:extLst>
              <a:ext uri="{FF2B5EF4-FFF2-40B4-BE49-F238E27FC236}">
                <a16:creationId xmlns:a16="http://schemas.microsoft.com/office/drawing/2014/main" id="{F800AFB9-E1BC-4647-89A0-102EF2A01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7373" y="1538288"/>
            <a:ext cx="8407774" cy="46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1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现场启动</a:t>
            </a:r>
            <a:r>
              <a:rPr lang="en-US" altLang="zh-CN" dirty="0" err="1">
                <a:latin typeface="Cambria Math" panose="02040503050406030204" pitchFamily="18" charset="0"/>
              </a:rPr>
              <a:t>mario</a:t>
            </a:r>
            <a:r>
              <a:rPr lang="zh-CN" altLang="en-US" dirty="0">
                <a:latin typeface="Cambria Math" panose="02040503050406030204" pitchFamily="18" charset="0"/>
              </a:rPr>
              <a:t>环境演示</a:t>
            </a:r>
            <a:endParaRPr lang="zh-CN" altLang="en-US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4DB2EEF-D622-4CD3-905E-DA575B7D4B71}"/>
              </a:ext>
            </a:extLst>
          </p:cNvPr>
          <p:cNvSpPr txBox="1">
            <a:spLocks/>
          </p:cNvSpPr>
          <p:nvPr/>
        </p:nvSpPr>
        <p:spPr>
          <a:xfrm>
            <a:off x="1013460" y="1690688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086A080-6262-409A-A679-A15C333DDDFB}"/>
              </a:ext>
            </a:extLst>
          </p:cNvPr>
          <p:cNvSpPr txBox="1">
            <a:spLocks/>
          </p:cNvSpPr>
          <p:nvPr/>
        </p:nvSpPr>
        <p:spPr>
          <a:xfrm>
            <a:off x="1165860" y="1843088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ambria Math" panose="02040503050406030204" pitchFamily="18" charset="0"/>
              </a:rPr>
              <a:t>运行随机智能体挑战</a:t>
            </a:r>
            <a:r>
              <a:rPr lang="en-US" altLang="zh-CN" dirty="0">
                <a:latin typeface="Cambria Math" panose="02040503050406030204" pitchFamily="18" charset="0"/>
              </a:rPr>
              <a:t>1-1</a:t>
            </a:r>
            <a:r>
              <a:rPr lang="zh-CN" altLang="en-US" dirty="0">
                <a:latin typeface="Cambria Math" panose="02040503050406030204" pitchFamily="18" charset="0"/>
              </a:rPr>
              <a:t>（讲解一下代码）</a:t>
            </a:r>
            <a:endParaRPr lang="en-US" altLang="zh-CN" dirty="0">
              <a:latin typeface="Cambria Math" panose="02040503050406030204" pitchFamily="18" charset="0"/>
            </a:endParaRPr>
          </a:p>
          <a:p>
            <a:r>
              <a:rPr lang="zh-CN" altLang="en-US" dirty="0">
                <a:latin typeface="Cambria Math" panose="02040503050406030204" pitchFamily="18" charset="0"/>
              </a:rPr>
              <a:t>键鼠控制挑战</a:t>
            </a:r>
            <a:r>
              <a:rPr lang="en-US" altLang="zh-CN" dirty="0">
                <a:latin typeface="Cambria Math" panose="02040503050406030204" pitchFamily="18" charset="0"/>
              </a:rPr>
              <a:t>1-1</a:t>
            </a:r>
          </a:p>
          <a:p>
            <a:r>
              <a:rPr lang="zh-CN" altLang="en-US" dirty="0">
                <a:latin typeface="Cambria Math" panose="02040503050406030204" pitchFamily="18" charset="0"/>
              </a:rPr>
              <a:t>演示保存智能体的游戏录像 </a:t>
            </a:r>
            <a:endParaRPr lang="en-US" altLang="zh-CN" dirty="0">
              <a:latin typeface="Cambria Math" panose="02040503050406030204" pitchFamily="18" charset="0"/>
            </a:endParaRPr>
          </a:p>
          <a:p>
            <a:r>
              <a:rPr lang="zh-CN" altLang="en-US" dirty="0">
                <a:latin typeface="Cambria Math" panose="02040503050406030204" pitchFamily="18" charset="0"/>
              </a:rPr>
              <a:t>在随机智能体代码中进行特征空间输出</a:t>
            </a:r>
            <a:endParaRPr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8D25D3-FCDF-4914-B0DE-4F4B0D26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0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"/>
          <p:cNvSpPr/>
          <p:nvPr/>
        </p:nvSpPr>
        <p:spPr>
          <a:xfrm flipV="1">
            <a:off x="2318994" y="709265"/>
            <a:ext cx="9873006" cy="3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42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9FCFF"/>
          </a:solidFill>
          <a:ln w="12700">
            <a:miter lim="400000"/>
          </a:ln>
        </p:spPr>
        <p:txBody>
          <a:bodyPr lIns="30479" rIns="30479" anchor="ctr"/>
          <a:lstStyle/>
          <a:p>
            <a:endParaRPr sz="1200"/>
          </a:p>
        </p:txBody>
      </p:sp>
      <p:grpSp>
        <p:nvGrpSpPr>
          <p:cNvPr id="104" name="Group"/>
          <p:cNvGrpSpPr/>
          <p:nvPr/>
        </p:nvGrpSpPr>
        <p:grpSpPr>
          <a:xfrm>
            <a:off x="685800" y="432104"/>
            <a:ext cx="7118899" cy="5643048"/>
            <a:chOff x="0" y="0"/>
            <a:chExt cx="10678346" cy="8464570"/>
          </a:xfrm>
        </p:grpSpPr>
        <p:sp>
          <p:nvSpPr>
            <p:cNvPr id="102" name="课程大纲"/>
            <p:cNvSpPr/>
            <p:nvPr/>
          </p:nvSpPr>
          <p:spPr>
            <a:xfrm>
              <a:off x="0" y="0"/>
              <a:ext cx="10678346" cy="1857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1200"/>
                </a:lnSpc>
                <a:defRPr sz="8000" b="1" spc="800">
                  <a:solidFill>
                    <a:srgbClr val="F9FC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5334" dirty="0"/>
                <a:t>目录</a:t>
              </a:r>
              <a:endParaRPr sz="5334" dirty="0"/>
            </a:p>
          </p:txBody>
        </p:sp>
        <p:sp>
          <p:nvSpPr>
            <p:cNvPr id="103" name="引言：从感知AI到决策AI…"/>
            <p:cNvSpPr/>
            <p:nvPr/>
          </p:nvSpPr>
          <p:spPr>
            <a:xfrm>
              <a:off x="0" y="6401409"/>
              <a:ext cx="10678346" cy="2063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3734"/>
                </a:lnSpc>
                <a:defRPr sz="3500" spc="350">
                  <a:solidFill>
                    <a:srgbClr val="F9FC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2333" dirty="0"/>
            </a:p>
            <a:p>
              <a:pPr marL="385253" lvl="1" indent="-192626">
                <a:lnSpc>
                  <a:spcPts val="3734"/>
                </a:lnSpc>
                <a:buSzPct val="100000"/>
                <a:buFont typeface="Arial"/>
                <a:buChar char="•"/>
                <a:defRPr sz="3500" spc="350">
                  <a:solidFill>
                    <a:srgbClr val="F9FC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zh-CN" altLang="en-US" sz="2333" dirty="0"/>
                <a:t>强化学习基本概念</a:t>
              </a:r>
              <a:endParaRPr lang="en-US" altLang="zh-CN" sz="2333" dirty="0"/>
            </a:p>
            <a:p>
              <a:pPr marL="385253" lvl="1" indent="-192626">
                <a:lnSpc>
                  <a:spcPts val="3734"/>
                </a:lnSpc>
                <a:buSzPct val="100000"/>
                <a:buFont typeface="Arial"/>
                <a:buChar char="•"/>
                <a:defRPr sz="3500" spc="350">
                  <a:solidFill>
                    <a:srgbClr val="F9FC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zh-CN" altLang="en-US" sz="2333" dirty="0"/>
                <a:t>环境熟悉与智能体设计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6E011E-1F26-4131-81BB-01D95A1592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特征空间处理</a:t>
            </a:r>
            <a:r>
              <a:rPr lang="en-US" altLang="zh-CN" dirty="0">
                <a:latin typeface="Cambria Math" panose="02040503050406030204" pitchFamily="18" charset="0"/>
              </a:rPr>
              <a:t>——</a:t>
            </a:r>
            <a:r>
              <a:rPr lang="zh-CN" altLang="en-US" dirty="0">
                <a:latin typeface="Cambria Math" panose="02040503050406030204" pitchFamily="18" charset="0"/>
              </a:rPr>
              <a:t>环境</a:t>
            </a:r>
            <a:r>
              <a:rPr lang="en-US" altLang="zh-CN" dirty="0">
                <a:latin typeface="Cambria Math" panose="02040503050406030204" pitchFamily="18" charset="0"/>
              </a:rPr>
              <a:t>wrapper</a:t>
            </a:r>
            <a:endParaRPr lang="zh-CN" altLang="en-US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4DB2EEF-D622-4CD3-905E-DA575B7D4B71}"/>
              </a:ext>
            </a:extLst>
          </p:cNvPr>
          <p:cNvSpPr txBox="1">
            <a:spLocks/>
          </p:cNvSpPr>
          <p:nvPr/>
        </p:nvSpPr>
        <p:spPr>
          <a:xfrm>
            <a:off x="1013460" y="1690688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ambria Math" panose="02040503050406030204" pitchFamily="18" charset="0"/>
              </a:rPr>
              <a:t>特征处理的重要性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lvl="1"/>
            <a:r>
              <a:rPr lang="zh-CN" altLang="en-US" dirty="0">
                <a:latin typeface="Cambria Math" panose="02040503050406030204" pitchFamily="18" charset="0"/>
              </a:rPr>
              <a:t>减少状态空间复杂度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lvl="1"/>
            <a:r>
              <a:rPr lang="zh-CN" altLang="en-US" dirty="0">
                <a:latin typeface="Cambria Math" panose="02040503050406030204" pitchFamily="18" charset="0"/>
              </a:rPr>
              <a:t>提升训练效率，加速收敛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lvl="1"/>
            <a:r>
              <a:rPr lang="zh-CN" altLang="en-US" dirty="0">
                <a:latin typeface="Cambria Math" panose="02040503050406030204" pitchFamily="18" charset="0"/>
              </a:rPr>
              <a:t>改善模型泛化能力，降低过拟合风险</a:t>
            </a:r>
            <a:endParaRPr lang="en-US" altLang="zh-CN" dirty="0">
              <a:latin typeface="Cambria Math" panose="02040503050406030204" pitchFamily="18" charset="0"/>
            </a:endParaRPr>
          </a:p>
          <a:p>
            <a:r>
              <a:rPr lang="en-US" altLang="zh-CN" dirty="0">
                <a:latin typeface="Cambria Math" panose="02040503050406030204" pitchFamily="18" charset="0"/>
              </a:rPr>
              <a:t>wrapper</a:t>
            </a:r>
            <a:r>
              <a:rPr lang="zh-CN" altLang="en-US" dirty="0">
                <a:latin typeface="Cambria Math" panose="02040503050406030204" pitchFamily="18" charset="0"/>
              </a:rPr>
              <a:t>（装饰器）的意义和作用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lvl="1"/>
            <a:r>
              <a:rPr lang="zh-CN" altLang="en-US" dirty="0"/>
              <a:t>对原始环境的行为、观测、奖励做处理，在不改变环境本身代码的情况下，增加或修改环境的功能</a:t>
            </a:r>
            <a:endParaRPr lang="en-US" altLang="zh-CN" dirty="0"/>
          </a:p>
          <a:p>
            <a:pPr lvl="1"/>
            <a:r>
              <a:rPr lang="zh-CN" altLang="en-US" dirty="0"/>
              <a:t>通过使用</a:t>
            </a:r>
            <a:r>
              <a:rPr lang="en-US" altLang="zh-CN" dirty="0"/>
              <a:t>Wrapper</a:t>
            </a:r>
            <a:r>
              <a:rPr lang="zh-CN" altLang="en-US" dirty="0"/>
              <a:t>，可以将对环境的不同修改功能模块化，方便地组合和复用，并保持代码清晰简洁</a:t>
            </a:r>
            <a:endParaRPr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9D5039-3AB3-40EC-B56F-3CBBCA63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626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</a:rPr>
              <a:t>Observation space</a:t>
            </a:r>
            <a:endParaRPr lang="zh-CN" altLang="en-US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4DB2EEF-D622-4CD3-905E-DA575B7D4B71}"/>
              </a:ext>
            </a:extLst>
          </p:cNvPr>
          <p:cNvSpPr txBox="1">
            <a:spLocks/>
          </p:cNvSpPr>
          <p:nvPr/>
        </p:nvSpPr>
        <p:spPr>
          <a:xfrm>
            <a:off x="1013460" y="1690688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ambria Math" panose="02040503050406030204" pitchFamily="18" charset="0"/>
              </a:rPr>
              <a:t>给出以下基础</a:t>
            </a:r>
            <a:r>
              <a:rPr lang="en-US" altLang="zh-CN" dirty="0">
                <a:latin typeface="Cambria Math" panose="02040503050406030204" pitchFamily="18" charset="0"/>
              </a:rPr>
              <a:t>wrapper</a:t>
            </a:r>
            <a:r>
              <a:rPr lang="zh-CN" altLang="en-US" dirty="0">
                <a:latin typeface="Cambria Math" panose="02040503050406030204" pitchFamily="18" charset="0"/>
              </a:rPr>
              <a:t>：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zh-CN" altLang="en-US" dirty="0">
                <a:latin typeface="Cambria Math" panose="02040503050406030204" pitchFamily="18" charset="0"/>
              </a:rPr>
              <a:t>去除无关细节（天空和白云）；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zh-CN" altLang="en-US" dirty="0">
                <a:latin typeface="Cambria Math" panose="02040503050406030204" pitchFamily="18" charset="0"/>
              </a:rPr>
              <a:t>叠帧；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zh-CN" altLang="en-US" dirty="0">
                <a:latin typeface="Cambria Math" panose="02040503050406030204" pitchFamily="18" charset="0"/>
              </a:rPr>
              <a:t>图像降采样；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zh-CN" altLang="en-US" dirty="0">
                <a:latin typeface="Cambria Math" panose="02040503050406030204" pitchFamily="18" charset="0"/>
              </a:rPr>
              <a:t>附加上一帧的动作；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514350" indent="-514350">
              <a:buAutoNum type="arabicPeriod"/>
            </a:pPr>
            <a:endParaRPr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9D5039-3AB3-40EC-B56F-3CBBCA63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</a:rPr>
              <a:t>Action space</a:t>
            </a:r>
            <a:endParaRPr lang="zh-CN" altLang="en-US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4DB2EEF-D622-4CD3-905E-DA575B7D4B71}"/>
              </a:ext>
            </a:extLst>
          </p:cNvPr>
          <p:cNvSpPr txBox="1">
            <a:spLocks/>
          </p:cNvSpPr>
          <p:nvPr/>
        </p:nvSpPr>
        <p:spPr>
          <a:xfrm>
            <a:off x="1013460" y="1690688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ambria Math" panose="02040503050406030204" pitchFamily="18" charset="0"/>
              </a:rPr>
              <a:t>给出以下基础</a:t>
            </a:r>
            <a:r>
              <a:rPr lang="en-US" altLang="zh-CN" dirty="0">
                <a:latin typeface="Cambria Math" panose="02040503050406030204" pitchFamily="18" charset="0"/>
              </a:rPr>
              <a:t>wrapper</a:t>
            </a:r>
            <a:r>
              <a:rPr lang="zh-CN" altLang="en-US" dirty="0">
                <a:latin typeface="Cambria Math" panose="02040503050406030204" pitchFamily="18" charset="0"/>
              </a:rPr>
              <a:t>：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zh-CN" altLang="en-US" dirty="0">
                <a:latin typeface="Cambria Math" panose="02040503050406030204" pitchFamily="18" charset="0"/>
              </a:rPr>
              <a:t>动作简化（只有“↑”和“→↑”两个动作）；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zh-CN" altLang="en-US" dirty="0">
                <a:latin typeface="Cambria Math" panose="02040503050406030204" pitchFamily="18" charset="0"/>
              </a:rPr>
              <a:t>动作复杂化（环境给出的最复杂的动作）；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dirty="0">
                <a:latin typeface="Cambria Math" panose="02040503050406030204" pitchFamily="18" charset="0"/>
              </a:rPr>
              <a:t>Sticky action</a:t>
            </a:r>
            <a:r>
              <a:rPr lang="zh-CN" altLang="en-US" dirty="0">
                <a:latin typeface="Cambria Math" panose="02040503050406030204" pitchFamily="18" charset="0"/>
              </a:rPr>
              <a:t>（一定概率重复上一帧的动作）；</a:t>
            </a:r>
            <a:endParaRPr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9D5039-3AB3-40EC-B56F-3CBBCA63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1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5AF3-87A7-4651-A6EC-1F3AB26E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</a:rPr>
              <a:t>Reward space</a:t>
            </a:r>
            <a:endParaRPr lang="zh-CN" altLang="en-US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4DB2EEF-D622-4CD3-905E-DA575B7D4B71}"/>
              </a:ext>
            </a:extLst>
          </p:cNvPr>
          <p:cNvSpPr txBox="1">
            <a:spLocks/>
          </p:cNvSpPr>
          <p:nvPr/>
        </p:nvSpPr>
        <p:spPr>
          <a:xfrm>
            <a:off x="1013460" y="1690688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ambria Math" panose="02040503050406030204" pitchFamily="18" charset="0"/>
              </a:rPr>
              <a:t>给出以下基础</a:t>
            </a:r>
            <a:r>
              <a:rPr lang="en-US" altLang="zh-CN" dirty="0">
                <a:latin typeface="Cambria Math" panose="02040503050406030204" pitchFamily="18" charset="0"/>
              </a:rPr>
              <a:t>wrapper</a:t>
            </a:r>
            <a:r>
              <a:rPr lang="zh-CN" altLang="en-US" dirty="0">
                <a:latin typeface="Cambria Math" panose="02040503050406030204" pitchFamily="18" charset="0"/>
              </a:rPr>
              <a:t>：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zh-CN" altLang="en-US" dirty="0">
                <a:latin typeface="Cambria Math" panose="02040503050406030204" pitchFamily="18" charset="0"/>
              </a:rPr>
              <a:t>增加一项金币的奖励；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zh-CN" altLang="en-US" dirty="0">
                <a:latin typeface="Cambria Math" panose="02040503050406030204" pitchFamily="18" charset="0"/>
              </a:rPr>
              <a:t>稀疏</a:t>
            </a:r>
            <a:r>
              <a:rPr lang="en-US" altLang="zh-CN" dirty="0">
                <a:latin typeface="Cambria Math" panose="02040503050406030204" pitchFamily="18" charset="0"/>
              </a:rPr>
              <a:t>reward</a:t>
            </a:r>
            <a:r>
              <a:rPr lang="zh-CN" altLang="en-US" dirty="0">
                <a:latin typeface="Cambria Math" panose="02040503050406030204" pitchFamily="18" charset="0"/>
              </a:rPr>
              <a:t>：只考虑死亡和过关的奖励；</a:t>
            </a:r>
            <a:endParaRPr lang="en-US" altLang="zh-CN" dirty="0">
              <a:latin typeface="Cambria Math" panose="020405030504060302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9D5039-3AB3-40EC-B56F-3CBBCA63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5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"/>
          <p:cNvSpPr/>
          <p:nvPr/>
        </p:nvSpPr>
        <p:spPr>
          <a:xfrm rot="5400000">
            <a:off x="-940510" y="1703551"/>
            <a:ext cx="3429001" cy="21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2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73755"/>
          </a:solidFill>
          <a:ln w="12700">
            <a:miter lim="400000"/>
          </a:ln>
        </p:spPr>
        <p:txBody>
          <a:bodyPr lIns="30479" rIns="30479" anchor="ctr"/>
          <a:lstStyle/>
          <a:p>
            <a:endParaRPr sz="1200"/>
          </a:p>
        </p:txBody>
      </p:sp>
      <p:sp>
        <p:nvSpPr>
          <p:cNvPr id="107" name="From Perception to Decision"/>
          <p:cNvSpPr/>
          <p:nvPr/>
        </p:nvSpPr>
        <p:spPr>
          <a:xfrm>
            <a:off x="3501283" y="251172"/>
            <a:ext cx="8258919" cy="359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r">
              <a:lnSpc>
                <a:spcPts val="15000"/>
              </a:lnSpc>
              <a:defRPr sz="9600" spc="480">
                <a:solidFill>
                  <a:srgbClr val="273755">
                    <a:alpha val="7842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8000" dirty="0"/>
              <a:t>Reinforcement Learning</a:t>
            </a:r>
            <a:endParaRPr sz="8000" dirty="0"/>
          </a:p>
        </p:txBody>
      </p:sp>
      <p:sp>
        <p:nvSpPr>
          <p:cNvPr id="108" name="从感知AI到决策AI"/>
          <p:cNvSpPr/>
          <p:nvPr/>
        </p:nvSpPr>
        <p:spPr>
          <a:xfrm>
            <a:off x="5085443" y="1523960"/>
            <a:ext cx="6565902" cy="1238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r">
              <a:lnSpc>
                <a:spcPts val="11200"/>
              </a:lnSpc>
              <a:defRPr sz="8000" b="1" spc="800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334" dirty="0"/>
              <a:t>强化学习基本概念</a:t>
            </a:r>
          </a:p>
        </p:txBody>
      </p:sp>
      <p:grpSp>
        <p:nvGrpSpPr>
          <p:cNvPr id="112" name="Group"/>
          <p:cNvGrpSpPr/>
          <p:nvPr/>
        </p:nvGrpSpPr>
        <p:grpSpPr>
          <a:xfrm>
            <a:off x="685800" y="4388126"/>
            <a:ext cx="4978400" cy="1174504"/>
            <a:chOff x="0" y="0"/>
            <a:chExt cx="7467600" cy="1761755"/>
          </a:xfrm>
        </p:grpSpPr>
        <p:sp>
          <p:nvSpPr>
            <p:cNvPr id="110" name="什么是决策AI…"/>
            <p:cNvSpPr/>
            <p:nvPr/>
          </p:nvSpPr>
          <p:spPr>
            <a:xfrm>
              <a:off x="0" y="807841"/>
              <a:ext cx="7467600" cy="953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2600"/>
                </a:lnSpc>
                <a:defRPr sz="2600" spc="195">
                  <a:solidFill>
                    <a:srgbClr val="27375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zh-CN" altLang="en-US" sz="1733" dirty="0"/>
                <a:t>强化学习</a:t>
              </a:r>
              <a:r>
                <a:rPr lang="en-US" altLang="zh-CN" sz="1733" dirty="0"/>
                <a:t> vs. </a:t>
              </a:r>
              <a:r>
                <a:rPr lang="zh-CN" altLang="en-US" sz="1733" dirty="0"/>
                <a:t>监督学习</a:t>
              </a:r>
              <a:endParaRPr lang="en-US" altLang="zh-CN" sz="1733" dirty="0"/>
            </a:p>
            <a:p>
              <a:pPr>
                <a:lnSpc>
                  <a:spcPts val="2600"/>
                </a:lnSpc>
                <a:defRPr sz="2600" spc="195">
                  <a:solidFill>
                    <a:srgbClr val="27375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altLang="zh-CN" sz="1733" dirty="0"/>
                <a:t>DQN</a:t>
              </a:r>
              <a:r>
                <a:rPr lang="zh-CN" altLang="en-US" sz="1733" dirty="0"/>
                <a:t>算法详解</a:t>
              </a:r>
              <a:endParaRPr lang="en-US" altLang="zh-CN" sz="1733" dirty="0"/>
            </a:p>
          </p:txBody>
        </p:sp>
        <p:sp>
          <p:nvSpPr>
            <p:cNvPr id="111" name="引言"/>
            <p:cNvSpPr/>
            <p:nvPr/>
          </p:nvSpPr>
          <p:spPr>
            <a:xfrm>
              <a:off x="0" y="0"/>
              <a:ext cx="7467600" cy="749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500"/>
                </a:lnSpc>
                <a:defRPr sz="3000" b="1" spc="225">
                  <a:solidFill>
                    <a:srgbClr val="27375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2000"/>
                <a:t>引言</a:t>
              </a:r>
            </a:p>
          </p:txBody>
        </p:sp>
      </p:grp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74D769AE-C6FC-45A7-8BE3-32EEF98AE5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0742" y="3650434"/>
            <a:ext cx="3506845" cy="318844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A0CD32-542D-472D-989A-A6228ED9D7F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AAD04-A9C8-4CE5-A1BE-1920C639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强化学习概述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652B773-0D42-4EA7-AD7C-7D0A42D07FE9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835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智能体</a:t>
            </a:r>
            <a:r>
              <a:rPr lang="en-US" altLang="zh-CN" dirty="0"/>
              <a:t>(agent)</a:t>
            </a:r>
            <a:r>
              <a:rPr lang="zh-CN" altLang="en-US" dirty="0"/>
              <a:t>与环境</a:t>
            </a:r>
            <a:r>
              <a:rPr lang="en-US" altLang="zh-CN" dirty="0"/>
              <a:t>(environment)</a:t>
            </a:r>
            <a:r>
              <a:rPr lang="zh-CN" altLang="en-US" dirty="0"/>
              <a:t>的交互</a:t>
            </a:r>
            <a:endParaRPr lang="en-US" altLang="zh-CN" dirty="0"/>
          </a:p>
          <a:p>
            <a:r>
              <a:rPr lang="zh-CN" altLang="en-US" dirty="0"/>
              <a:t>强化学习在学习什么？</a:t>
            </a:r>
            <a:endParaRPr lang="en-US" altLang="zh-CN" dirty="0"/>
          </a:p>
          <a:p>
            <a:pPr lvl="1"/>
            <a:r>
              <a:rPr lang="zh-CN" altLang="en-US" dirty="0"/>
              <a:t>寻找一个从状态</a:t>
            </a:r>
            <a:r>
              <a:rPr lang="en-US" altLang="zh-CN" dirty="0"/>
              <a:t>(states)</a:t>
            </a:r>
            <a:r>
              <a:rPr lang="zh-CN" altLang="en-US" dirty="0"/>
              <a:t>到动作</a:t>
            </a:r>
            <a:r>
              <a:rPr lang="en-US" altLang="zh-CN" dirty="0"/>
              <a:t>(actions)</a:t>
            </a:r>
            <a:r>
              <a:rPr lang="zh-CN" altLang="en-US" dirty="0"/>
              <a:t>的映射，以使得奖励</a:t>
            </a:r>
            <a:r>
              <a:rPr lang="en-US" altLang="zh-CN" dirty="0"/>
              <a:t>(reward)</a:t>
            </a:r>
            <a:r>
              <a:rPr lang="zh-CN" altLang="en-US" dirty="0"/>
              <a:t>信号最大化。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9C0009-F7B5-40D4-8399-65CCB3B178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179" y="4023107"/>
            <a:ext cx="5739570" cy="22763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CFECF6A-2E84-44B6-9D68-B7CAA9E4D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52" y="3878237"/>
            <a:ext cx="2736527" cy="256609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3FE5D1-1664-467E-8264-9E42C733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4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257DC-C95F-4482-915F-A20E518A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强化学习概述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B4EA7B5A-C84F-4EAF-8AE7-DE50DB2857D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强化学习算法并没有被告知应该执行怎么样的动作，而是应该靠自己去发掘，怎样的动作会产生最大的奖励</a:t>
            </a:r>
            <a:endParaRPr lang="en-US" altLang="zh-CN" dirty="0"/>
          </a:p>
          <a:p>
            <a:r>
              <a:rPr lang="zh-CN" altLang="en-US" dirty="0"/>
              <a:t>最重要的特点：</a:t>
            </a:r>
            <a:endParaRPr lang="en-US" altLang="zh-CN" dirty="0"/>
          </a:p>
          <a:p>
            <a:pPr lvl="1"/>
            <a:r>
              <a:rPr lang="zh-CN" altLang="en-US" dirty="0"/>
              <a:t>通过试错去学习 </a:t>
            </a:r>
            <a:r>
              <a:rPr lang="en-US" altLang="zh-CN" dirty="0"/>
              <a:t>Trial-and-error </a:t>
            </a:r>
          </a:p>
          <a:p>
            <a:pPr lvl="1"/>
            <a:r>
              <a:rPr lang="zh-CN" altLang="en-US" dirty="0"/>
              <a:t>延迟奖励 </a:t>
            </a:r>
            <a:r>
              <a:rPr lang="en-US" altLang="zh-CN" dirty="0"/>
              <a:t>delayed reward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845762A-4B7D-463C-982E-C783DCF2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18" y="4325636"/>
            <a:ext cx="1974797" cy="163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50928E11-B7F9-43E1-A141-CAAD99552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37" y="4243636"/>
            <a:ext cx="3208994" cy="18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4E9ADA-6A69-4590-9B71-C0416BE0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76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8C7C3-FC64-4308-BF34-E952E815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 对比 监督学习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84D239-7333-4DF6-9A0E-E6135926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731"/>
            <a:ext cx="10515600" cy="5417269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监督学习：</a:t>
            </a:r>
            <a:endParaRPr lang="en-US" altLang="zh-CN" dirty="0"/>
          </a:p>
          <a:p>
            <a:pPr lvl="1"/>
            <a:r>
              <a:rPr lang="zh-CN" altLang="en-US" dirty="0"/>
              <a:t>给定的数据集</a:t>
            </a:r>
            <a:endParaRPr lang="en-US" altLang="zh-CN" dirty="0"/>
          </a:p>
          <a:p>
            <a:pPr lvl="1"/>
            <a:r>
              <a:rPr lang="zh-CN" altLang="en-US" dirty="0"/>
              <a:t>每份数据都有对应的标签</a:t>
            </a:r>
            <a:endParaRPr lang="en-US" altLang="zh-CN" dirty="0"/>
          </a:p>
          <a:p>
            <a:pPr lvl="1"/>
            <a:r>
              <a:rPr lang="zh-CN" altLang="en-US" dirty="0"/>
              <a:t>数据集的内容是固定的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强化学习：</a:t>
            </a:r>
            <a:endParaRPr lang="en-US" altLang="zh-CN" dirty="0"/>
          </a:p>
          <a:p>
            <a:pPr lvl="1"/>
            <a:r>
              <a:rPr lang="zh-CN" altLang="en-US" dirty="0"/>
              <a:t>往往需要与</a:t>
            </a:r>
            <a:r>
              <a:rPr lang="zh-CN" altLang="en-US" b="1" dirty="0"/>
              <a:t>动态</a:t>
            </a:r>
            <a:r>
              <a:rPr lang="zh-CN" altLang="en-US" dirty="0"/>
              <a:t>环境交互来收集数据</a:t>
            </a:r>
            <a:endParaRPr lang="en-US" altLang="zh-CN" dirty="0"/>
          </a:p>
          <a:p>
            <a:pPr lvl="1"/>
            <a:r>
              <a:rPr lang="zh-CN" altLang="en-US" dirty="0"/>
              <a:t>只有“不靠谱”的奖励信息：延迟反馈</a:t>
            </a:r>
            <a:endParaRPr lang="en-US" altLang="zh-CN" dirty="0"/>
          </a:p>
          <a:p>
            <a:pPr lvl="1"/>
            <a:r>
              <a:rPr lang="zh-CN" altLang="en-US" dirty="0"/>
              <a:t>训练用的数据完全依赖于交互的过程</a:t>
            </a:r>
            <a:endParaRPr lang="en-US" altLang="zh-CN" dirty="0"/>
          </a:p>
          <a:p>
            <a:pPr lvl="1"/>
            <a:r>
              <a:rPr lang="zh-CN" altLang="en-US" dirty="0"/>
              <a:t>训练数据前后两帧有很明显的相关性</a:t>
            </a:r>
            <a:endParaRPr lang="en-US" altLang="zh-CN" dirty="0"/>
          </a:p>
          <a:p>
            <a:r>
              <a:rPr lang="zh-CN" altLang="en-US" dirty="0"/>
              <a:t>强化学习不是无监督学习</a:t>
            </a:r>
            <a:r>
              <a:rPr lang="en-US" altLang="zh-CN" dirty="0"/>
              <a:t>——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不是试图寻找隐藏的结构</a:t>
            </a:r>
            <a:endParaRPr lang="zh-CN" alt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3BB08E7-7C91-41C2-BC0E-85E016A9A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532" y="1263523"/>
            <a:ext cx="3779520" cy="162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6DA02C3-C060-46E6-8AC3-186AB021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344" y="3429000"/>
            <a:ext cx="24384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02A446-6167-4360-8FCA-17813755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89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8C7C3-FC64-4308-BF34-E952E815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强化学习对环境的建模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84D239-7333-4DF6-9A0E-E61359267C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能否建模为 </a:t>
                </a:r>
                <a:r>
                  <a:rPr lang="en-US" altLang="zh-CN" dirty="0"/>
                  <a:t>MDP </a:t>
                </a:r>
                <a:r>
                  <a:rPr lang="zh-CN" altLang="en-US" dirty="0"/>
                  <a:t>是一个问题能否使用</a:t>
                </a:r>
                <a:r>
                  <a:rPr lang="en-US" altLang="zh-CN" dirty="0"/>
                  <a:t>RL</a:t>
                </a:r>
                <a:r>
                  <a:rPr lang="zh-CN" altLang="en-US" dirty="0"/>
                  <a:t>解决的前提</a:t>
                </a:r>
                <a:endParaRPr lang="en-US" altLang="zh-CN" dirty="0"/>
              </a:p>
              <a:p>
                <a:r>
                  <a:rPr lang="zh-CN" altLang="en-US" dirty="0"/>
                  <a:t>马尔科夫决策过程（</a:t>
                </a:r>
                <a:r>
                  <a:rPr lang="en-US" altLang="zh-CN" dirty="0"/>
                  <a:t>Markov Decision Process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MDP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未来只取决于当前，与过去无关</a:t>
                </a:r>
                <a:endParaRPr lang="en-US" altLang="zh-CN" dirty="0"/>
              </a:p>
              <a:p>
                <a:r>
                  <a:rPr lang="en-US" altLang="zh-CN" dirty="0">
                    <a:solidFill>
                      <a:schemeClr val="tx1"/>
                    </a:solidFill>
                  </a:rPr>
                  <a:t>MDP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状态的集合 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state space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）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动作的集合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(action space)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状态转移概率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奖励函数（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reward function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）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折扣因子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/>
                  <a:t>问题：观测与状态的区别是什么？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84D239-7333-4DF6-9A0E-E61359267C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3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34845774-20CB-45FF-B5D3-207EE3B132D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8966" y="2256724"/>
            <a:ext cx="1482336" cy="1092482"/>
          </a:xfrm>
          <a:prstGeom prst="rect">
            <a:avLst/>
          </a:prstGeom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2C79BB3A-914A-46AC-98A4-584A08F66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83" y="4163485"/>
            <a:ext cx="1489319" cy="148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1663F8-CE74-44E9-8DE3-E05B3EC62567}"/>
              </a:ext>
            </a:extLst>
          </p:cNvPr>
          <p:cNvCxnSpPr>
            <a:cxnSpLocks/>
          </p:cNvCxnSpPr>
          <p:nvPr/>
        </p:nvCxnSpPr>
        <p:spPr>
          <a:xfrm flipV="1">
            <a:off x="10337536" y="3381952"/>
            <a:ext cx="0" cy="7815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12">
            <a:extLst>
              <a:ext uri="{FF2B5EF4-FFF2-40B4-BE49-F238E27FC236}">
                <a16:creationId xmlns:a16="http://schemas.microsoft.com/office/drawing/2014/main" id="{D6288223-FBA0-48DB-9138-82BDE50963E1}"/>
              </a:ext>
            </a:extLst>
          </p:cNvPr>
          <p:cNvSpPr/>
          <p:nvPr/>
        </p:nvSpPr>
        <p:spPr>
          <a:xfrm>
            <a:off x="8968822" y="2802965"/>
            <a:ext cx="617638" cy="2230170"/>
          </a:xfrm>
          <a:custGeom>
            <a:avLst/>
            <a:gdLst>
              <a:gd name="connsiteX0" fmla="*/ 0 w 741168"/>
              <a:gd name="connsiteY0" fmla="*/ 123530 h 2230170"/>
              <a:gd name="connsiteX1" fmla="*/ 123530 w 741168"/>
              <a:gd name="connsiteY1" fmla="*/ 0 h 2230170"/>
              <a:gd name="connsiteX2" fmla="*/ 617638 w 741168"/>
              <a:gd name="connsiteY2" fmla="*/ 0 h 2230170"/>
              <a:gd name="connsiteX3" fmla="*/ 741168 w 741168"/>
              <a:gd name="connsiteY3" fmla="*/ 123530 h 2230170"/>
              <a:gd name="connsiteX4" fmla="*/ 741168 w 741168"/>
              <a:gd name="connsiteY4" fmla="*/ 2106640 h 2230170"/>
              <a:gd name="connsiteX5" fmla="*/ 617638 w 741168"/>
              <a:gd name="connsiteY5" fmla="*/ 2230170 h 2230170"/>
              <a:gd name="connsiteX6" fmla="*/ 123530 w 741168"/>
              <a:gd name="connsiteY6" fmla="*/ 2230170 h 2230170"/>
              <a:gd name="connsiteX7" fmla="*/ 0 w 741168"/>
              <a:gd name="connsiteY7" fmla="*/ 2106640 h 2230170"/>
              <a:gd name="connsiteX8" fmla="*/ 0 w 741168"/>
              <a:gd name="connsiteY8" fmla="*/ 123530 h 2230170"/>
              <a:gd name="connsiteX0" fmla="*/ 617638 w 741168"/>
              <a:gd name="connsiteY0" fmla="*/ 2230170 h 2321610"/>
              <a:gd name="connsiteX1" fmla="*/ 123530 w 741168"/>
              <a:gd name="connsiteY1" fmla="*/ 2230170 h 2321610"/>
              <a:gd name="connsiteX2" fmla="*/ 0 w 741168"/>
              <a:gd name="connsiteY2" fmla="*/ 2106640 h 2321610"/>
              <a:gd name="connsiteX3" fmla="*/ 0 w 741168"/>
              <a:gd name="connsiteY3" fmla="*/ 123530 h 2321610"/>
              <a:gd name="connsiteX4" fmla="*/ 123530 w 741168"/>
              <a:gd name="connsiteY4" fmla="*/ 0 h 2321610"/>
              <a:gd name="connsiteX5" fmla="*/ 617638 w 741168"/>
              <a:gd name="connsiteY5" fmla="*/ 0 h 2321610"/>
              <a:gd name="connsiteX6" fmla="*/ 741168 w 741168"/>
              <a:gd name="connsiteY6" fmla="*/ 123530 h 2321610"/>
              <a:gd name="connsiteX7" fmla="*/ 741168 w 741168"/>
              <a:gd name="connsiteY7" fmla="*/ 2106640 h 2321610"/>
              <a:gd name="connsiteX8" fmla="*/ 709078 w 741168"/>
              <a:gd name="connsiteY8" fmla="*/ 2321610 h 2321610"/>
              <a:gd name="connsiteX0" fmla="*/ 617638 w 741168"/>
              <a:gd name="connsiteY0" fmla="*/ 2230170 h 2230170"/>
              <a:gd name="connsiteX1" fmla="*/ 123530 w 741168"/>
              <a:gd name="connsiteY1" fmla="*/ 2230170 h 2230170"/>
              <a:gd name="connsiteX2" fmla="*/ 0 w 741168"/>
              <a:gd name="connsiteY2" fmla="*/ 2106640 h 2230170"/>
              <a:gd name="connsiteX3" fmla="*/ 0 w 741168"/>
              <a:gd name="connsiteY3" fmla="*/ 123530 h 2230170"/>
              <a:gd name="connsiteX4" fmla="*/ 123530 w 741168"/>
              <a:gd name="connsiteY4" fmla="*/ 0 h 2230170"/>
              <a:gd name="connsiteX5" fmla="*/ 617638 w 741168"/>
              <a:gd name="connsiteY5" fmla="*/ 0 h 2230170"/>
              <a:gd name="connsiteX6" fmla="*/ 741168 w 741168"/>
              <a:gd name="connsiteY6" fmla="*/ 123530 h 2230170"/>
              <a:gd name="connsiteX7" fmla="*/ 741168 w 741168"/>
              <a:gd name="connsiteY7" fmla="*/ 2106640 h 2230170"/>
              <a:gd name="connsiteX0" fmla="*/ 617638 w 741168"/>
              <a:gd name="connsiteY0" fmla="*/ 2230170 h 2230170"/>
              <a:gd name="connsiteX1" fmla="*/ 123530 w 741168"/>
              <a:gd name="connsiteY1" fmla="*/ 2230170 h 2230170"/>
              <a:gd name="connsiteX2" fmla="*/ 0 w 741168"/>
              <a:gd name="connsiteY2" fmla="*/ 2106640 h 2230170"/>
              <a:gd name="connsiteX3" fmla="*/ 0 w 741168"/>
              <a:gd name="connsiteY3" fmla="*/ 123530 h 2230170"/>
              <a:gd name="connsiteX4" fmla="*/ 123530 w 741168"/>
              <a:gd name="connsiteY4" fmla="*/ 0 h 2230170"/>
              <a:gd name="connsiteX5" fmla="*/ 617638 w 741168"/>
              <a:gd name="connsiteY5" fmla="*/ 0 h 2230170"/>
              <a:gd name="connsiteX6" fmla="*/ 741168 w 741168"/>
              <a:gd name="connsiteY6" fmla="*/ 123530 h 2230170"/>
              <a:gd name="connsiteX0" fmla="*/ 617638 w 617638"/>
              <a:gd name="connsiteY0" fmla="*/ 2230170 h 2230170"/>
              <a:gd name="connsiteX1" fmla="*/ 123530 w 617638"/>
              <a:gd name="connsiteY1" fmla="*/ 2230170 h 2230170"/>
              <a:gd name="connsiteX2" fmla="*/ 0 w 617638"/>
              <a:gd name="connsiteY2" fmla="*/ 2106640 h 2230170"/>
              <a:gd name="connsiteX3" fmla="*/ 0 w 617638"/>
              <a:gd name="connsiteY3" fmla="*/ 123530 h 2230170"/>
              <a:gd name="connsiteX4" fmla="*/ 123530 w 617638"/>
              <a:gd name="connsiteY4" fmla="*/ 0 h 2230170"/>
              <a:gd name="connsiteX5" fmla="*/ 617638 w 617638"/>
              <a:gd name="connsiteY5" fmla="*/ 0 h 223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638" h="2230170">
                <a:moveTo>
                  <a:pt x="617638" y="2230170"/>
                </a:moveTo>
                <a:lnTo>
                  <a:pt x="123530" y="2230170"/>
                </a:lnTo>
                <a:cubicBezTo>
                  <a:pt x="55306" y="2230170"/>
                  <a:pt x="0" y="2174864"/>
                  <a:pt x="0" y="2106640"/>
                </a:cubicBezTo>
                <a:lnTo>
                  <a:pt x="0" y="123530"/>
                </a:lnTo>
                <a:cubicBezTo>
                  <a:pt x="0" y="55306"/>
                  <a:pt x="55306" y="0"/>
                  <a:pt x="123530" y="0"/>
                </a:cubicBezTo>
                <a:lnTo>
                  <a:pt x="617638" y="0"/>
                </a:ln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12">
            <a:extLst>
              <a:ext uri="{FF2B5EF4-FFF2-40B4-BE49-F238E27FC236}">
                <a16:creationId xmlns:a16="http://schemas.microsoft.com/office/drawing/2014/main" id="{5BF525E9-1CB5-4FF2-A7F0-42CBA42E2305}"/>
              </a:ext>
            </a:extLst>
          </p:cNvPr>
          <p:cNvSpPr/>
          <p:nvPr/>
        </p:nvSpPr>
        <p:spPr>
          <a:xfrm flipH="1">
            <a:off x="11043291" y="2802965"/>
            <a:ext cx="617638" cy="2230170"/>
          </a:xfrm>
          <a:custGeom>
            <a:avLst/>
            <a:gdLst>
              <a:gd name="connsiteX0" fmla="*/ 0 w 741168"/>
              <a:gd name="connsiteY0" fmla="*/ 123530 h 2230170"/>
              <a:gd name="connsiteX1" fmla="*/ 123530 w 741168"/>
              <a:gd name="connsiteY1" fmla="*/ 0 h 2230170"/>
              <a:gd name="connsiteX2" fmla="*/ 617638 w 741168"/>
              <a:gd name="connsiteY2" fmla="*/ 0 h 2230170"/>
              <a:gd name="connsiteX3" fmla="*/ 741168 w 741168"/>
              <a:gd name="connsiteY3" fmla="*/ 123530 h 2230170"/>
              <a:gd name="connsiteX4" fmla="*/ 741168 w 741168"/>
              <a:gd name="connsiteY4" fmla="*/ 2106640 h 2230170"/>
              <a:gd name="connsiteX5" fmla="*/ 617638 w 741168"/>
              <a:gd name="connsiteY5" fmla="*/ 2230170 h 2230170"/>
              <a:gd name="connsiteX6" fmla="*/ 123530 w 741168"/>
              <a:gd name="connsiteY6" fmla="*/ 2230170 h 2230170"/>
              <a:gd name="connsiteX7" fmla="*/ 0 w 741168"/>
              <a:gd name="connsiteY7" fmla="*/ 2106640 h 2230170"/>
              <a:gd name="connsiteX8" fmla="*/ 0 w 741168"/>
              <a:gd name="connsiteY8" fmla="*/ 123530 h 2230170"/>
              <a:gd name="connsiteX0" fmla="*/ 617638 w 741168"/>
              <a:gd name="connsiteY0" fmla="*/ 2230170 h 2321610"/>
              <a:gd name="connsiteX1" fmla="*/ 123530 w 741168"/>
              <a:gd name="connsiteY1" fmla="*/ 2230170 h 2321610"/>
              <a:gd name="connsiteX2" fmla="*/ 0 w 741168"/>
              <a:gd name="connsiteY2" fmla="*/ 2106640 h 2321610"/>
              <a:gd name="connsiteX3" fmla="*/ 0 w 741168"/>
              <a:gd name="connsiteY3" fmla="*/ 123530 h 2321610"/>
              <a:gd name="connsiteX4" fmla="*/ 123530 w 741168"/>
              <a:gd name="connsiteY4" fmla="*/ 0 h 2321610"/>
              <a:gd name="connsiteX5" fmla="*/ 617638 w 741168"/>
              <a:gd name="connsiteY5" fmla="*/ 0 h 2321610"/>
              <a:gd name="connsiteX6" fmla="*/ 741168 w 741168"/>
              <a:gd name="connsiteY6" fmla="*/ 123530 h 2321610"/>
              <a:gd name="connsiteX7" fmla="*/ 741168 w 741168"/>
              <a:gd name="connsiteY7" fmla="*/ 2106640 h 2321610"/>
              <a:gd name="connsiteX8" fmla="*/ 709078 w 741168"/>
              <a:gd name="connsiteY8" fmla="*/ 2321610 h 2321610"/>
              <a:gd name="connsiteX0" fmla="*/ 617638 w 741168"/>
              <a:gd name="connsiteY0" fmla="*/ 2230170 h 2230170"/>
              <a:gd name="connsiteX1" fmla="*/ 123530 w 741168"/>
              <a:gd name="connsiteY1" fmla="*/ 2230170 h 2230170"/>
              <a:gd name="connsiteX2" fmla="*/ 0 w 741168"/>
              <a:gd name="connsiteY2" fmla="*/ 2106640 h 2230170"/>
              <a:gd name="connsiteX3" fmla="*/ 0 w 741168"/>
              <a:gd name="connsiteY3" fmla="*/ 123530 h 2230170"/>
              <a:gd name="connsiteX4" fmla="*/ 123530 w 741168"/>
              <a:gd name="connsiteY4" fmla="*/ 0 h 2230170"/>
              <a:gd name="connsiteX5" fmla="*/ 617638 w 741168"/>
              <a:gd name="connsiteY5" fmla="*/ 0 h 2230170"/>
              <a:gd name="connsiteX6" fmla="*/ 741168 w 741168"/>
              <a:gd name="connsiteY6" fmla="*/ 123530 h 2230170"/>
              <a:gd name="connsiteX7" fmla="*/ 741168 w 741168"/>
              <a:gd name="connsiteY7" fmla="*/ 2106640 h 2230170"/>
              <a:gd name="connsiteX0" fmla="*/ 617638 w 741168"/>
              <a:gd name="connsiteY0" fmla="*/ 2230170 h 2230170"/>
              <a:gd name="connsiteX1" fmla="*/ 123530 w 741168"/>
              <a:gd name="connsiteY1" fmla="*/ 2230170 h 2230170"/>
              <a:gd name="connsiteX2" fmla="*/ 0 w 741168"/>
              <a:gd name="connsiteY2" fmla="*/ 2106640 h 2230170"/>
              <a:gd name="connsiteX3" fmla="*/ 0 w 741168"/>
              <a:gd name="connsiteY3" fmla="*/ 123530 h 2230170"/>
              <a:gd name="connsiteX4" fmla="*/ 123530 w 741168"/>
              <a:gd name="connsiteY4" fmla="*/ 0 h 2230170"/>
              <a:gd name="connsiteX5" fmla="*/ 617638 w 741168"/>
              <a:gd name="connsiteY5" fmla="*/ 0 h 2230170"/>
              <a:gd name="connsiteX6" fmla="*/ 741168 w 741168"/>
              <a:gd name="connsiteY6" fmla="*/ 123530 h 2230170"/>
              <a:gd name="connsiteX0" fmla="*/ 617638 w 617638"/>
              <a:gd name="connsiteY0" fmla="*/ 2230170 h 2230170"/>
              <a:gd name="connsiteX1" fmla="*/ 123530 w 617638"/>
              <a:gd name="connsiteY1" fmla="*/ 2230170 h 2230170"/>
              <a:gd name="connsiteX2" fmla="*/ 0 w 617638"/>
              <a:gd name="connsiteY2" fmla="*/ 2106640 h 2230170"/>
              <a:gd name="connsiteX3" fmla="*/ 0 w 617638"/>
              <a:gd name="connsiteY3" fmla="*/ 123530 h 2230170"/>
              <a:gd name="connsiteX4" fmla="*/ 123530 w 617638"/>
              <a:gd name="connsiteY4" fmla="*/ 0 h 2230170"/>
              <a:gd name="connsiteX5" fmla="*/ 617638 w 617638"/>
              <a:gd name="connsiteY5" fmla="*/ 0 h 223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638" h="2230170">
                <a:moveTo>
                  <a:pt x="617638" y="2230170"/>
                </a:moveTo>
                <a:lnTo>
                  <a:pt x="123530" y="2230170"/>
                </a:lnTo>
                <a:cubicBezTo>
                  <a:pt x="55306" y="2230170"/>
                  <a:pt x="0" y="2174864"/>
                  <a:pt x="0" y="2106640"/>
                </a:cubicBezTo>
                <a:lnTo>
                  <a:pt x="0" y="123530"/>
                </a:lnTo>
                <a:cubicBezTo>
                  <a:pt x="0" y="55306"/>
                  <a:pt x="55306" y="0"/>
                  <a:pt x="123530" y="0"/>
                </a:cubicBezTo>
                <a:lnTo>
                  <a:pt x="617638" y="0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34037B-2D54-438E-BD3D-75BEB8B2148F}"/>
              </a:ext>
            </a:extLst>
          </p:cNvPr>
          <p:cNvSpPr txBox="1"/>
          <p:nvPr/>
        </p:nvSpPr>
        <p:spPr>
          <a:xfrm>
            <a:off x="9644205" y="3653707"/>
            <a:ext cx="703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奖励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1C3BB1A-FFF5-46EE-804B-DDDB58A01459}"/>
                  </a:ext>
                </a:extLst>
              </p:cNvPr>
              <p:cNvSpPr txBox="1"/>
              <p:nvPr/>
            </p:nvSpPr>
            <p:spPr>
              <a:xfrm>
                <a:off x="10318305" y="3684143"/>
                <a:ext cx="35727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1C3BB1A-FFF5-46EE-804B-DDDB58A01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305" y="3684143"/>
                <a:ext cx="357277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E634BD0-8C57-4D8E-8DF3-311168EB8E90}"/>
              </a:ext>
            </a:extLst>
          </p:cNvPr>
          <p:cNvSpPr txBox="1"/>
          <p:nvPr/>
        </p:nvSpPr>
        <p:spPr>
          <a:xfrm>
            <a:off x="8062870" y="3613107"/>
            <a:ext cx="893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观测 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F8CF15-FFDD-4C67-9B0C-2A7F4E92AF8D}"/>
              </a:ext>
            </a:extLst>
          </p:cNvPr>
          <p:cNvSpPr txBox="1"/>
          <p:nvPr/>
        </p:nvSpPr>
        <p:spPr>
          <a:xfrm>
            <a:off x="11118331" y="3649606"/>
            <a:ext cx="560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动作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753EDFC-2F97-42C7-9702-CDFEECA6F48E}"/>
                  </a:ext>
                </a:extLst>
              </p:cNvPr>
              <p:cNvSpPr txBox="1"/>
              <p:nvPr/>
            </p:nvSpPr>
            <p:spPr>
              <a:xfrm>
                <a:off x="8898444" y="3686204"/>
                <a:ext cx="35849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753EDFC-2F97-42C7-9702-CDFEECA6F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444" y="3686204"/>
                <a:ext cx="358495" cy="25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078A8D3-ABC7-458E-9BB3-6853BB523519}"/>
                  </a:ext>
                </a:extLst>
              </p:cNvPr>
              <p:cNvSpPr txBox="1"/>
              <p:nvPr/>
            </p:nvSpPr>
            <p:spPr>
              <a:xfrm>
                <a:off x="11660929" y="3686204"/>
                <a:ext cx="3579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078A8D3-ABC7-458E-9BB3-6853BB523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929" y="3686204"/>
                <a:ext cx="357982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9D59C3E6-3130-42B0-BAB8-D1CFE3EC6B2F}"/>
              </a:ext>
            </a:extLst>
          </p:cNvPr>
          <p:cNvSpPr txBox="1"/>
          <p:nvPr/>
        </p:nvSpPr>
        <p:spPr>
          <a:xfrm>
            <a:off x="9889919" y="1825624"/>
            <a:ext cx="893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智能体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30C258-D4ED-426C-857B-B0A2EB439027}"/>
              </a:ext>
            </a:extLst>
          </p:cNvPr>
          <p:cNvSpPr txBox="1"/>
          <p:nvPr/>
        </p:nvSpPr>
        <p:spPr>
          <a:xfrm>
            <a:off x="9901339" y="5652804"/>
            <a:ext cx="893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环境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497154-3AC3-4E7A-8AE9-79E95A84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616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8C7C3-FC64-4308-BF34-E952E815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强化学习中随机性的来源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84D239-7333-4DF6-9A0E-E61359267C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是什么决定了一局游戏的内容？为什么开局相同，不同玩家游戏的内容细节全完全不同？</a:t>
                </a:r>
                <a:endParaRPr lang="en-US" altLang="zh-CN" dirty="0"/>
              </a:p>
              <a:p>
                <a:r>
                  <a:rPr lang="zh-CN" altLang="en-US" dirty="0"/>
                  <a:t>动作的随机性：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部分算法使用随机性策略；（</a:t>
                </a:r>
                <a:r>
                  <a:rPr lang="en-US" altLang="zh-CN" dirty="0"/>
                  <a:t>stochastic policy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状态的随机性：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84D239-7333-4DF6-9A0E-E61359267C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3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74EB39D1-1C4D-4F5F-801A-288E966DC7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5222" y="4403935"/>
            <a:ext cx="4761556" cy="15333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BF89DF-1450-475E-B4AD-69141029F8F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F1F5"/>
              </a:clrFrom>
              <a:clrTo>
                <a:srgbClr val="EAF1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6609" y="2490886"/>
            <a:ext cx="5458886" cy="6569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D08CCB-6223-4CB7-9A64-B2B15B05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92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94899-1161-47F4-A9E7-2D7A5B0D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211C40-7133-48BA-A55F-9AEC7EB0E2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状态和动作的映射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策略 </a:t>
                </a:r>
                <a:r>
                  <a:rPr lang="en-US" altLang="zh-CN" dirty="0"/>
                  <a:t>Policy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当前状态的好坏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回报 </a:t>
                </a:r>
                <a:r>
                  <a:rPr lang="en-US" altLang="zh-CN" dirty="0"/>
                  <a:t>Return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折扣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/>
                  <a:t>：未来的回报有更高的不确定性</a:t>
                </a:r>
                <a:endParaRPr lang="en-US" altLang="zh-CN" dirty="0"/>
              </a:p>
              <a:p>
                <a:r>
                  <a:rPr lang="zh-CN" altLang="en-US" dirty="0"/>
                  <a:t>强化学习的目标：使得累计折扣回报最大的策略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问题：为什么不是最大化单步奖励？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211C40-7133-48BA-A55F-9AEC7EB0E2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FD3031-893D-4084-BF00-76C74FC1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96105-7AFB-4EB5-8B19-C7F6D1DDBE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45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2342</Words>
  <Application>Microsoft Macintosh PowerPoint</Application>
  <PresentationFormat>宽屏</PresentationFormat>
  <Paragraphs>287</Paragraphs>
  <Slides>23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Arial</vt:lpstr>
      <vt:lpstr>Cambria Math</vt:lpstr>
      <vt:lpstr>Helvetica</vt:lpstr>
      <vt:lpstr>Source Sans Pro</vt:lpstr>
      <vt:lpstr>Office 主题​​</vt:lpstr>
      <vt:lpstr>PowerPoint 演示文稿</vt:lpstr>
      <vt:lpstr>PowerPoint 演示文稿</vt:lpstr>
      <vt:lpstr>PowerPoint 演示文稿</vt:lpstr>
      <vt:lpstr>强化学习概述</vt:lpstr>
      <vt:lpstr>强化学习概述</vt:lpstr>
      <vt:lpstr>强化学习 对比 监督学习</vt:lpstr>
      <vt:lpstr>强化学习对环境的建模</vt:lpstr>
      <vt:lpstr>强化学习中随机性的来源</vt:lpstr>
      <vt:lpstr>强化学习的目标</vt:lpstr>
      <vt:lpstr>深度Q网络(Deep Q-Network,DQN)</vt:lpstr>
      <vt:lpstr>动作价值函数</vt:lpstr>
      <vt:lpstr>函数近似</vt:lpstr>
      <vt:lpstr>时序差分算法(Temporal Difference, TD)</vt:lpstr>
      <vt:lpstr>时序差分算法(Temporal Difference, TD)</vt:lpstr>
      <vt:lpstr>时序差分算法(Temporal Difference, TD)</vt:lpstr>
      <vt:lpstr>深度Q网络算法训练流程</vt:lpstr>
      <vt:lpstr>PowerPoint 演示文稿</vt:lpstr>
      <vt:lpstr>gym-super-mario-bros 环境安装</vt:lpstr>
      <vt:lpstr>现场启动mario环境演示</vt:lpstr>
      <vt:lpstr>特征空间处理——环境wrapper</vt:lpstr>
      <vt:lpstr>Observation space</vt:lpstr>
      <vt:lpstr>Action space</vt:lpstr>
      <vt:lpstr>Reward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zerlin wang</dc:creator>
  <cp:lastModifiedBy>伟浩 吴</cp:lastModifiedBy>
  <cp:revision>282</cp:revision>
  <dcterms:created xsi:type="dcterms:W3CDTF">2022-10-20T14:42:26Z</dcterms:created>
  <dcterms:modified xsi:type="dcterms:W3CDTF">2024-10-22T12:16:01Z</dcterms:modified>
</cp:coreProperties>
</file>